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2"/>
  </p:notesMasterIdLst>
  <p:handoutMasterIdLst>
    <p:handoutMasterId r:id="rId33"/>
  </p:handoutMasterIdLst>
  <p:sldIdLst>
    <p:sldId id="413" r:id="rId3"/>
    <p:sldId id="414" r:id="rId4"/>
    <p:sldId id="263" r:id="rId5"/>
    <p:sldId id="416" r:id="rId6"/>
    <p:sldId id="417" r:id="rId7"/>
    <p:sldId id="418" r:id="rId8"/>
    <p:sldId id="419" r:id="rId9"/>
    <p:sldId id="420" r:id="rId10"/>
    <p:sldId id="281" r:id="rId11"/>
    <p:sldId id="421" r:id="rId12"/>
    <p:sldId id="422" r:id="rId13"/>
    <p:sldId id="444" r:id="rId14"/>
    <p:sldId id="424" r:id="rId15"/>
    <p:sldId id="425" r:id="rId16"/>
    <p:sldId id="426" r:id="rId17"/>
    <p:sldId id="427" r:id="rId18"/>
    <p:sldId id="428" r:id="rId19"/>
    <p:sldId id="442" r:id="rId20"/>
    <p:sldId id="429" r:id="rId21"/>
    <p:sldId id="430" r:id="rId22"/>
    <p:sldId id="431" r:id="rId23"/>
    <p:sldId id="433" r:id="rId24"/>
    <p:sldId id="434" r:id="rId25"/>
    <p:sldId id="435" r:id="rId26"/>
    <p:sldId id="436" r:id="rId27"/>
    <p:sldId id="437" r:id="rId28"/>
    <p:sldId id="406" r:id="rId29"/>
    <p:sldId id="439" r:id="rId30"/>
    <p:sldId id="432"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 OVERVIEW" id="{D90517C2-14EB-4A8C-9A57-3A1A5A24499F}">
          <p14:sldIdLst>
            <p14:sldId id="413"/>
            <p14:sldId id="414"/>
            <p14:sldId id="263"/>
            <p14:sldId id="416"/>
            <p14:sldId id="417"/>
            <p14:sldId id="418"/>
          </p14:sldIdLst>
        </p14:section>
        <p14:section name="III. CALIFORNIA SENSE OF PLACE" id="{53A4BC6E-D74D-4090-A803-870F476137FF}">
          <p14:sldIdLst>
            <p14:sldId id="419"/>
            <p14:sldId id="420"/>
            <p14:sldId id="281"/>
            <p14:sldId id="421"/>
            <p14:sldId id="422"/>
            <p14:sldId id="444"/>
          </p14:sldIdLst>
        </p14:section>
        <p14:section name="IV. WINE REGIONS OF CALIFORNIA" id="{09FD5B70-5B3E-4A0F-904B-3934318B3B4A}">
          <p14:sldIdLst>
            <p14:sldId id="424"/>
            <p14:sldId id="425"/>
            <p14:sldId id="426"/>
            <p14:sldId id="427"/>
            <p14:sldId id="428"/>
            <p14:sldId id="442"/>
          </p14:sldIdLst>
        </p14:section>
        <p14:section name="V. DISCOVER CALIFORNIA WINES" id="{6ABAD4E4-ABDD-4E1A-9831-D43DF14B217A}">
          <p14:sldIdLst>
            <p14:sldId id="429"/>
            <p14:sldId id="430"/>
            <p14:sldId id="431"/>
          </p14:sldIdLst>
        </p14:section>
        <p14:section name="VI. SUSTAINABLE WINEGROWING IN CALIFORNIA" id="{B3476017-A776-47E3-96A4-D83227E22269}">
          <p14:sldIdLst>
            <p14:sldId id="433"/>
            <p14:sldId id="434"/>
            <p14:sldId id="435"/>
            <p14:sldId id="436"/>
          </p14:sldIdLst>
        </p14:section>
        <p14:section name="VII. CALIFORNIA WINE &amp; FOOD" id="{873F9C9A-C48A-4209-A2AF-EB978EF31CD9}">
          <p14:sldIdLst>
            <p14:sldId id="437"/>
          </p14:sldIdLst>
        </p14:section>
        <p14:section name="X. DISCOVER CALIFORNIA WINES" id="{1B872BB0-B104-4C9D-A210-728A9D1713AC}">
          <p14:sldIdLst>
            <p14:sldId id="406"/>
            <p14:sldId id="439"/>
            <p14:sldId id="432"/>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5BA2D"/>
    <a:srgbClr val="FF6600"/>
    <a:srgbClr val="DA5122"/>
    <a:srgbClr val="B76A26"/>
    <a:srgbClr val="46B4D8"/>
    <a:srgbClr val="5ABBDF"/>
    <a:srgbClr val="00A2D5"/>
    <a:srgbClr val="1F90B7"/>
    <a:srgbClr val="7BB7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9" autoAdjust="0"/>
    <p:restoredTop sz="70654" autoAdjust="0"/>
  </p:normalViewPr>
  <p:slideViewPr>
    <p:cSldViewPr snapToGrid="0" snapToObjects="1">
      <p:cViewPr varScale="1">
        <p:scale>
          <a:sx n="145" d="100"/>
          <a:sy n="145" d="100"/>
        </p:scale>
        <p:origin x="-3456" y="-104"/>
      </p:cViewPr>
      <p:guideLst>
        <p:guide orient="horz" pos="2160"/>
        <p:guide pos="2880"/>
      </p:guideLst>
    </p:cSldViewPr>
  </p:slideViewPr>
  <p:outlineViewPr>
    <p:cViewPr>
      <p:scale>
        <a:sx n="33" d="100"/>
        <a:sy n="33" d="100"/>
      </p:scale>
      <p:origin x="0" y="-1434"/>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7" d="100"/>
          <a:sy n="67" d="100"/>
        </p:scale>
        <p:origin x="2275" y="6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notesMaster" Target="notesMasters/notesMaster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1EEC627-5BBC-4172-8A9F-C7C46171DB1E}" type="datetimeFigureOut">
              <a:rPr lang="en-US" smtClean="0"/>
              <a:t>1/7/19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04EC68-96DC-4340-9551-706C3EF2D7F9}" type="slidenum">
              <a:rPr lang="en-US" smtClean="0"/>
              <a:t>‹#›</a:t>
            </a:fld>
            <a:endParaRPr lang="en-US"/>
          </a:p>
        </p:txBody>
      </p:sp>
    </p:spTree>
    <p:extLst>
      <p:ext uri="{BB962C8B-B14F-4D97-AF65-F5344CB8AC3E}">
        <p14:creationId xmlns:p14="http://schemas.microsoft.com/office/powerpoint/2010/main" val="313844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B85973-7B6F-D44F-94C3-9A8198C10246}" type="datetimeFigureOut">
              <a:rPr lang="en-US" smtClean="0"/>
              <a:pPr/>
              <a:t>1/7/19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56E306-0BC5-7741-A200-F1C590E8B0CC}" type="slidenum">
              <a:rPr lang="en-US" smtClean="0"/>
              <a:pPr/>
              <a:t>‹#›</a:t>
            </a:fld>
            <a:endParaRPr lang="en-US"/>
          </a:p>
        </p:txBody>
      </p:sp>
    </p:spTree>
    <p:extLst>
      <p:ext uri="{BB962C8B-B14F-4D97-AF65-F5344CB8AC3E}">
        <p14:creationId xmlns:p14="http://schemas.microsoft.com/office/powerpoint/2010/main" val="7043539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itchFamily="34" charset="0"/>
              <a:buChar char="•"/>
            </a:pPr>
            <a:r>
              <a:rPr lang="en-US" dirty="0">
                <a:latin typeface="Arial" charset="0"/>
                <a:cs typeface="Arial" charset="0"/>
              </a:rPr>
              <a:t>Thank you for being here and welcome to “Discover</a:t>
            </a:r>
            <a:r>
              <a:rPr lang="en-US" baseline="0" dirty="0">
                <a:latin typeface="Arial" charset="0"/>
                <a:cs typeface="Arial" charset="0"/>
              </a:rPr>
              <a:t> California Wines</a:t>
            </a:r>
            <a:r>
              <a:rPr lang="en-US" dirty="0">
                <a:latin typeface="Arial" charset="0"/>
                <a:cs typeface="Arial" charset="0"/>
              </a:rPr>
              <a:t>”</a:t>
            </a:r>
          </a:p>
          <a:p>
            <a:pPr marL="168244" indent="-168244">
              <a:buFont typeface="Arial" pitchFamily="34" charset="0"/>
              <a:buChar char="•"/>
            </a:pPr>
            <a:r>
              <a:rPr lang="en-US" dirty="0">
                <a:latin typeface="Arial" charset="0"/>
                <a:cs typeface="Arial" charset="0"/>
              </a:rPr>
              <a:t>(INTRODUCE YOURSELF, INCLUDING YOUR TITLE AND YOUR ORGANIZATION NAME)</a:t>
            </a:r>
          </a:p>
          <a:p>
            <a:pPr marL="168244" indent="-168244">
              <a:buFont typeface="Arial" pitchFamily="34" charset="0"/>
              <a:buChar char="•"/>
            </a:pPr>
            <a:r>
              <a:rPr lang="en-US" dirty="0">
                <a:latin typeface="Arial" charset="0"/>
                <a:cs typeface="Arial" charset="0"/>
              </a:rPr>
              <a:t>We represent Wine Institute</a:t>
            </a:r>
            <a:r>
              <a:rPr lang="en-US" baseline="0" dirty="0">
                <a:latin typeface="Arial" charset="0"/>
                <a:cs typeface="Arial" charset="0"/>
              </a:rPr>
              <a:t> of California</a:t>
            </a:r>
            <a:r>
              <a:rPr lang="en-US" dirty="0">
                <a:latin typeface="Arial" charset="0"/>
                <a:cs typeface="Arial" charset="0"/>
              </a:rPr>
              <a:t>, the non-profit trade association</a:t>
            </a:r>
            <a:r>
              <a:rPr lang="en-US" baseline="0" dirty="0">
                <a:latin typeface="Arial" charset="0"/>
                <a:cs typeface="Arial" charset="0"/>
              </a:rPr>
              <a:t> of 1,000 California wineries </a:t>
            </a:r>
            <a:r>
              <a:rPr lang="en-US" dirty="0">
                <a:latin typeface="Arial" charset="0"/>
                <a:cs typeface="Arial" charset="0"/>
              </a:rPr>
              <a:t>dedicated to the responsible production,</a:t>
            </a:r>
            <a:r>
              <a:rPr lang="en-US" baseline="0" dirty="0">
                <a:latin typeface="Arial" charset="0"/>
                <a:cs typeface="Arial" charset="0"/>
              </a:rPr>
              <a:t> </a:t>
            </a:r>
            <a:r>
              <a:rPr lang="en-US" dirty="0">
                <a:latin typeface="Arial" charset="0"/>
                <a:cs typeface="Arial" charset="0"/>
              </a:rPr>
              <a:t>promotion and protection of California wines. </a:t>
            </a:r>
          </a:p>
          <a:p>
            <a:pPr marL="168244" indent="-168244">
              <a:buFont typeface="Arial" pitchFamily="34" charset="0"/>
              <a:buChar char="•"/>
            </a:pPr>
            <a:r>
              <a:rPr lang="en-US" baseline="0" dirty="0">
                <a:latin typeface="Arial" panose="020B0604020202020204" pitchFamily="34" charset="0"/>
                <a:cs typeface="Arial" panose="020B0604020202020204" pitchFamily="34" charset="0"/>
              </a:rPr>
              <a:t>California is America’s top wine producer, accounting </a:t>
            </a:r>
            <a:r>
              <a:rPr lang="en-US" baseline="0">
                <a:latin typeface="Arial" panose="020B0604020202020204" pitchFamily="34" charset="0"/>
                <a:cs typeface="Arial" panose="020B0604020202020204" pitchFamily="34" charset="0"/>
              </a:rPr>
              <a:t>for 85 </a:t>
            </a:r>
            <a:r>
              <a:rPr lang="en-US" baseline="0" dirty="0">
                <a:latin typeface="Arial" panose="020B0604020202020204" pitchFamily="34" charset="0"/>
                <a:cs typeface="Arial" panose="020B0604020202020204" pitchFamily="34" charset="0"/>
              </a:rPr>
              <a:t>percent of U.S. wine.  It is the fourth leading wine producer in the world.</a:t>
            </a:r>
          </a:p>
          <a:p>
            <a:pPr marL="168244" indent="-168244">
              <a:buFont typeface="Arial" pitchFamily="34" charset="0"/>
              <a:buChar char="•"/>
            </a:pPr>
            <a:r>
              <a:rPr lang="en-US" dirty="0">
                <a:latin typeface="Arial" panose="020B0604020202020204" pitchFamily="34" charset="0"/>
                <a:cs typeface="Arial" panose="020B0604020202020204" pitchFamily="34" charset="0"/>
              </a:rPr>
              <a:t>During this presentation, I</a:t>
            </a:r>
            <a:r>
              <a:rPr lang="en-US" baseline="0" dirty="0">
                <a:latin typeface="Arial" panose="020B0604020202020204" pitchFamily="34" charset="0"/>
                <a:cs typeface="Arial" panose="020B0604020202020204" pitchFamily="34" charset="0"/>
              </a:rPr>
              <a:t> will</a:t>
            </a:r>
            <a:r>
              <a:rPr lang="en-US" dirty="0">
                <a:latin typeface="Arial" panose="020B0604020202020204" pitchFamily="34" charset="0"/>
                <a:cs typeface="Arial" panose="020B0604020202020204" pitchFamily="34" charset="0"/>
              </a:rPr>
              <a:t> share with you</a:t>
            </a:r>
            <a:r>
              <a:rPr lang="en-US" baseline="0" dirty="0">
                <a:latin typeface="Arial" panose="020B0604020202020204" pitchFamily="34" charset="0"/>
                <a:cs typeface="Arial" panose="020B0604020202020204" pitchFamily="34" charset="0"/>
              </a:rPr>
              <a:t> information on climate, soils, geography, history, the diverse winegrowing regions, sustainability, food &amp; wine, </a:t>
            </a:r>
            <a:r>
              <a:rPr lang="en-US" dirty="0">
                <a:latin typeface="Arial" panose="020B0604020202020204" pitchFamily="34" charset="0"/>
                <a:cs typeface="Arial" panose="020B0604020202020204" pitchFamily="34" charset="0"/>
              </a:rPr>
              <a:t>and examples of attributes which make California</a:t>
            </a:r>
            <a:r>
              <a:rPr lang="en-US" baseline="0" dirty="0">
                <a:latin typeface="Arial" panose="020B0604020202020204" pitchFamily="34" charset="0"/>
                <a:cs typeface="Arial" panose="020B0604020202020204" pitchFamily="34" charset="0"/>
              </a:rPr>
              <a:t> u</a:t>
            </a:r>
            <a:r>
              <a:rPr lang="en-US" dirty="0">
                <a:latin typeface="Arial" panose="020B0604020202020204" pitchFamily="34" charset="0"/>
                <a:cs typeface="Arial" panose="020B0604020202020204" pitchFamily="34" charset="0"/>
              </a:rPr>
              <a:t>nique in the world of wine. </a:t>
            </a:r>
          </a:p>
          <a:p>
            <a:pPr marL="168244" indent="-168244">
              <a:buFont typeface="Arial" pitchFamily="34" charset="0"/>
              <a:buChar char="•"/>
            </a:pPr>
            <a:r>
              <a:rPr lang="en-US" dirty="0">
                <a:latin typeface="Arial" panose="020B0604020202020204" pitchFamily="34" charset="0"/>
                <a:cs typeface="Arial" panose="020B0604020202020204" pitchFamily="34" charset="0"/>
              </a:rPr>
              <a:t>Thank you for your attention</a:t>
            </a:r>
            <a:r>
              <a:rPr lang="en-US" baseline="0" dirty="0">
                <a:latin typeface="Arial" panose="020B0604020202020204" pitchFamily="34" charset="0"/>
                <a:cs typeface="Arial" panose="020B0604020202020204" pitchFamily="34" charset="0"/>
              </a:rPr>
              <a:t> and enjoy!</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a:t>
            </a:fld>
            <a:endParaRPr lang="en-US"/>
          </a:p>
        </p:txBody>
      </p:sp>
    </p:spTree>
    <p:extLst>
      <p:ext uri="{BB962C8B-B14F-4D97-AF65-F5344CB8AC3E}">
        <p14:creationId xmlns:p14="http://schemas.microsoft.com/office/powerpoint/2010/main" val="159018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t>As a</a:t>
            </a:r>
            <a:r>
              <a:rPr lang="en-US" baseline="0" dirty="0"/>
              <a:t> result of California’s long coastline and varied topography, we have abundant sunshine and maritime influence.  Warm inland air, represented by the orange shape, and cool coastal air, represented by the blue shape meet and create fog.</a:t>
            </a:r>
          </a:p>
          <a:p>
            <a:pPr marL="168244" indent="-168244">
              <a:buFont typeface="Arial" panose="020B0604020202020204" pitchFamily="34" charset="0"/>
              <a:buChar char="•"/>
            </a:pPr>
            <a:r>
              <a:rPr lang="en-US" baseline="0" dirty="0"/>
              <a:t>California enjoys an ideally long, consistent and dry growing season, which generally starts with bud break in March and concludes with harvest, which can last through November. </a:t>
            </a:r>
          </a:p>
          <a:p>
            <a:pPr marL="168244" indent="-168244">
              <a:buFont typeface="Arial" panose="020B0604020202020204" pitchFamily="34" charset="0"/>
              <a:buChar char="•"/>
            </a:pPr>
            <a:endParaRPr lang="en-US" baseline="0" dirty="0"/>
          </a:p>
          <a:p>
            <a:pPr marL="168244" indent="-168244" defTabSz="448650">
              <a:buFont typeface="Arial" panose="020B0604020202020204" pitchFamily="34" charset="0"/>
              <a:buChar char="•"/>
              <a:defRPr/>
            </a:pPr>
            <a:r>
              <a:rPr lang="en-US" b="1" i="1" baseline="0" dirty="0">
                <a:solidFill>
                  <a:srgbClr val="FF0000"/>
                </a:solidFill>
              </a:rPr>
              <a:t>**(Play animation in slide above)**</a:t>
            </a:r>
          </a:p>
          <a:p>
            <a:pPr marL="168244" indent="-168244">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10</a:t>
            </a:fld>
            <a:endParaRPr lang="en-US"/>
          </a:p>
        </p:txBody>
      </p:sp>
    </p:spTree>
    <p:extLst>
      <p:ext uri="{BB962C8B-B14F-4D97-AF65-F5344CB8AC3E}">
        <p14:creationId xmlns:p14="http://schemas.microsoft.com/office/powerpoint/2010/main" val="3682822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t>The geological formation of California created a large diversity of soil types, among</a:t>
            </a:r>
            <a:r>
              <a:rPr lang="en-US" baseline="0" dirty="0"/>
              <a:t> them sand, clay, loam, granite, volcanic ash, seabed soil, and river-bed gravel</a:t>
            </a:r>
          </a:p>
          <a:p>
            <a:pPr marL="168244" indent="-168244">
              <a:buFont typeface="Arial" panose="020B0604020202020204" pitchFamily="34" charset="0"/>
              <a:buChar char="•"/>
            </a:pPr>
            <a:r>
              <a:rPr lang="en-US" baseline="0" dirty="0"/>
              <a:t>There are more than 2,800 soil types in California</a:t>
            </a:r>
            <a:endParaRPr lang="en-US"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11</a:t>
            </a:fld>
            <a:endParaRPr lang="en-US"/>
          </a:p>
        </p:txBody>
      </p:sp>
    </p:spTree>
    <p:extLst>
      <p:ext uri="{BB962C8B-B14F-4D97-AF65-F5344CB8AC3E}">
        <p14:creationId xmlns:p14="http://schemas.microsoft.com/office/powerpoint/2010/main" val="3416052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There are dozens of distinct winegrowing</a:t>
            </a:r>
            <a:r>
              <a:rPr lang="en-US" baseline="0" dirty="0"/>
              <a:t> regions in California, with 138 AVAs, which are U.S. government recognized winegrowing regions.</a:t>
            </a:r>
          </a:p>
          <a:p>
            <a:pPr marL="170944" indent="-170944">
              <a:buFont typeface="Arial" panose="020B0604020202020204" pitchFamily="34" charset="0"/>
              <a:buChar char="•"/>
            </a:pPr>
            <a:r>
              <a:rPr lang="en-US" baseline="0" dirty="0"/>
              <a:t>Wine labels can show either an AVA or the name of a county or state as the appellation.</a:t>
            </a:r>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12</a:t>
            </a:fld>
            <a:endParaRPr lang="en-US"/>
          </a:p>
        </p:txBody>
      </p:sp>
    </p:spTree>
    <p:extLst>
      <p:ext uri="{BB962C8B-B14F-4D97-AF65-F5344CB8AC3E}">
        <p14:creationId xmlns:p14="http://schemas.microsoft.com/office/powerpoint/2010/main" val="2758486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t>Some of the North Coast’s best</a:t>
            </a:r>
            <a:r>
              <a:rPr lang="en-US" baseline="0" dirty="0"/>
              <a:t> known regions include:  Lake County, Los </a:t>
            </a:r>
            <a:r>
              <a:rPr lang="en-US" baseline="0" dirty="0" err="1"/>
              <a:t>Carneros</a:t>
            </a:r>
            <a:r>
              <a:rPr lang="en-US" baseline="0" dirty="0"/>
              <a:t>, Mendocino County, Napa Valley and Sonoma County</a:t>
            </a:r>
            <a:endParaRPr lang="en-US" dirty="0"/>
          </a:p>
          <a:p>
            <a:pPr marL="168244" indent="-168244">
              <a:buFont typeface="Arial" panose="020B0604020202020204" pitchFamily="34" charset="0"/>
              <a:buChar char="•"/>
            </a:pPr>
            <a:r>
              <a:rPr lang="en-US" dirty="0"/>
              <a:t>California’s North Coast has 54 AVAs.</a:t>
            </a:r>
          </a:p>
          <a:p>
            <a:pPr marL="168244" indent="-168244">
              <a:buFont typeface="Arial" panose="020B0604020202020204" pitchFamily="34" charset="0"/>
              <a:buChar char="•"/>
            </a:pPr>
            <a:r>
              <a:rPr lang="en-US" dirty="0"/>
              <a:t>It is home to more than half of California’s wineries</a:t>
            </a:r>
          </a:p>
          <a:p>
            <a:pPr marL="168244" indent="-168244">
              <a:buFont typeface="Arial" panose="020B0604020202020204" pitchFamily="34" charset="0"/>
              <a:buChar char="•"/>
            </a:pPr>
            <a:r>
              <a:rPr lang="en-US" dirty="0"/>
              <a:t>The scenery along the North Coast is as memorable</a:t>
            </a:r>
            <a:r>
              <a:rPr lang="en-US" baseline="0" dirty="0"/>
              <a:t> as the wine, with be</a:t>
            </a:r>
            <a:r>
              <a:rPr lang="en-US" dirty="0"/>
              <a:t>aches, dramatic</a:t>
            </a:r>
            <a:r>
              <a:rPr lang="en-US" baseline="0" dirty="0"/>
              <a:t> seaside cliffs, towering </a:t>
            </a:r>
            <a:r>
              <a:rPr lang="en-US" dirty="0"/>
              <a:t>redwoods, and rolling hills dotted with oak trees</a:t>
            </a:r>
            <a:r>
              <a:rPr lang="en-US" baseline="0" dirty="0"/>
              <a:t> which are all part of the scenic pastoral landscape.</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13</a:t>
            </a:fld>
            <a:endParaRPr lang="en-US"/>
          </a:p>
        </p:txBody>
      </p:sp>
    </p:spTree>
    <p:extLst>
      <p:ext uri="{BB962C8B-B14F-4D97-AF65-F5344CB8AC3E}">
        <p14:creationId xmlns:p14="http://schemas.microsoft.com/office/powerpoint/2010/main" val="4282372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t>Some of the Central Coast’s best known</a:t>
            </a:r>
            <a:r>
              <a:rPr lang="en-US" baseline="0" dirty="0"/>
              <a:t> regions include:  Livermore Valley, Monterey County, Paso Robles, San Benito County, San Francisco Bay, San Luis Obispo County, Santa Barbara County and Santa Clara County.  Santa Cruz Mountains is located adjacent to the Central Coast.</a:t>
            </a:r>
          </a:p>
          <a:p>
            <a:pPr marL="168244" indent="-168244">
              <a:buFont typeface="Arial" panose="020B0604020202020204" pitchFamily="34" charset="0"/>
              <a:buChar char="•"/>
            </a:pPr>
            <a:r>
              <a:rPr lang="en-US" dirty="0"/>
              <a:t>California’s Central Coast has 43</a:t>
            </a:r>
            <a:r>
              <a:rPr lang="en-US" baseline="0" dirty="0"/>
              <a:t> AVAs and also surrounds the Santa Cruz Mountains AVA</a:t>
            </a:r>
          </a:p>
          <a:p>
            <a:pPr marL="168244" indent="-168244">
              <a:buFont typeface="Arial" panose="020B0604020202020204" pitchFamily="34" charset="0"/>
              <a:buChar char="•"/>
            </a:pPr>
            <a:r>
              <a:rPr lang="en-US" baseline="0" dirty="0"/>
              <a:t>It is one of the fastest growing wine regions in the state, with about 350 wineries in San Luis Obispo/Paso Robles alone.</a:t>
            </a:r>
          </a:p>
          <a:p>
            <a:pPr marL="168244" indent="-168244">
              <a:buFont typeface="Arial" panose="020B0604020202020204" pitchFamily="34" charset="0"/>
              <a:buChar char="•"/>
            </a:pPr>
            <a:r>
              <a:rPr lang="en-US" baseline="0" dirty="0"/>
              <a:t>Grapes have been cultivated here since the 1700s.</a:t>
            </a:r>
          </a:p>
          <a:p>
            <a:pPr marL="168244" indent="-168244">
              <a:buFont typeface="Arial" panose="020B0604020202020204" pitchFamily="34" charset="0"/>
              <a:buChar char="•"/>
            </a:pPr>
            <a:r>
              <a:rPr lang="en-US" baseline="0" dirty="0"/>
              <a:t>This region is gaining more recognition as more wineries are established here.</a:t>
            </a:r>
          </a:p>
          <a:p>
            <a:pPr marL="168244" indent="-168244">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14</a:t>
            </a:fld>
            <a:endParaRPr lang="en-US"/>
          </a:p>
        </p:txBody>
      </p:sp>
    </p:spTree>
    <p:extLst>
      <p:ext uri="{BB962C8B-B14F-4D97-AF65-F5344CB8AC3E}">
        <p14:creationId xmlns:p14="http://schemas.microsoft.com/office/powerpoint/2010/main" val="1113286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t>Some of the Inland</a:t>
            </a:r>
            <a:r>
              <a:rPr lang="en-US" baseline="0" dirty="0"/>
              <a:t> Valleys’ best know regions include:  Lodi &amp; the Delta, Madera County, Sacramento Valley and San Joaquin Valley</a:t>
            </a:r>
            <a:endParaRPr lang="en-US" dirty="0"/>
          </a:p>
          <a:p>
            <a:pPr marL="168244" indent="-168244">
              <a:buFont typeface="Arial" panose="020B0604020202020204" pitchFamily="34" charset="0"/>
              <a:buChar char="•"/>
            </a:pPr>
            <a:r>
              <a:rPr lang="en-US" dirty="0"/>
              <a:t>California’s Inland</a:t>
            </a:r>
            <a:r>
              <a:rPr lang="en-US" baseline="0" dirty="0"/>
              <a:t> Valleys have 18 AVAs.  It comprises two valleys--San Joaquin Valley and Sacramento Valley.  This vast region stretches from Redding in the north to Bakersfield in the south.</a:t>
            </a:r>
          </a:p>
          <a:p>
            <a:pPr marL="168244" indent="-168244">
              <a:buFont typeface="Arial" panose="020B0604020202020204" pitchFamily="34" charset="0"/>
              <a:buChar char="•"/>
            </a:pPr>
            <a:r>
              <a:rPr lang="en-US" baseline="0" dirty="0"/>
              <a:t>One of the most fertile farmlands in the world, California’s sunny inland valleys are great for grapes and </a:t>
            </a:r>
            <a:r>
              <a:rPr lang="en-US" dirty="0"/>
              <a:t>400 agricultural</a:t>
            </a:r>
            <a:r>
              <a:rPr lang="en-US" baseline="0" dirty="0"/>
              <a:t> crops.  This area grows 40% of America’s fruits, vegetables and other crops. </a:t>
            </a:r>
          </a:p>
          <a:p>
            <a:pPr marL="171441" indent="-171441" defTabSz="448650">
              <a:buFont typeface="Arial" panose="020B0604020202020204" pitchFamily="34" charset="0"/>
              <a:buChar char="•"/>
              <a:defRPr/>
            </a:pPr>
            <a:r>
              <a:rPr lang="en-US" baseline="0" dirty="0"/>
              <a:t>This area is home to prominent academic institutions with world class programs for viticulture and enology – the University of California at Davis and Fresno State University.</a:t>
            </a:r>
          </a:p>
          <a:p>
            <a:pPr marL="171441" indent="-171441" defTabSz="448650">
              <a:buFont typeface="Arial" panose="020B0604020202020204" pitchFamily="34" charset="0"/>
              <a:buChar char="•"/>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15</a:t>
            </a:fld>
            <a:endParaRPr lang="en-US"/>
          </a:p>
        </p:txBody>
      </p:sp>
    </p:spTree>
    <p:extLst>
      <p:ext uri="{BB962C8B-B14F-4D97-AF65-F5344CB8AC3E}">
        <p14:creationId xmlns:p14="http://schemas.microsoft.com/office/powerpoint/2010/main" val="4258816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t>Some of the Sierra Foothills’ best known regions include:  Amador County, El Dorado County, Nevada</a:t>
            </a:r>
            <a:r>
              <a:rPr lang="en-US" baseline="0" dirty="0"/>
              <a:t> County and Placer County</a:t>
            </a:r>
            <a:endParaRPr lang="en-US" dirty="0"/>
          </a:p>
          <a:p>
            <a:pPr marL="168244" indent="-168244">
              <a:buFont typeface="Arial" panose="020B0604020202020204" pitchFamily="34" charset="0"/>
              <a:buChar char="•"/>
            </a:pPr>
            <a:r>
              <a:rPr lang="en-US" dirty="0"/>
              <a:t>California’s Sierra Foothills region</a:t>
            </a:r>
            <a:r>
              <a:rPr lang="en-US" baseline="0" dirty="0"/>
              <a:t> </a:t>
            </a:r>
            <a:r>
              <a:rPr lang="en-US" dirty="0"/>
              <a:t>has 6 AVAs.</a:t>
            </a:r>
          </a:p>
          <a:p>
            <a:pPr marL="168244" indent="-168244">
              <a:buFont typeface="Arial" panose="020B0604020202020204" pitchFamily="34" charset="0"/>
              <a:buChar char="•"/>
            </a:pPr>
            <a:r>
              <a:rPr lang="en-US" dirty="0"/>
              <a:t>This area became the epicenter</a:t>
            </a:r>
            <a:r>
              <a:rPr lang="en-US" baseline="0" dirty="0"/>
              <a:t> of the California Gold Rush.</a:t>
            </a:r>
          </a:p>
          <a:p>
            <a:pPr marL="168244" indent="-168244">
              <a:buFont typeface="Arial" panose="020B0604020202020204" pitchFamily="34" charset="0"/>
              <a:buChar char="•"/>
            </a:pPr>
            <a:r>
              <a:rPr lang="en-US" baseline="0" dirty="0"/>
              <a:t>Gold </a:t>
            </a:r>
            <a:r>
              <a:rPr lang="en-US" dirty="0"/>
              <a:t>was first discovered near Sacramento</a:t>
            </a:r>
            <a:r>
              <a:rPr lang="en-US" baseline="0" dirty="0"/>
              <a:t> in 1848.  </a:t>
            </a:r>
            <a:r>
              <a:rPr lang="en-US" dirty="0"/>
              <a:t>The Gold Rush of 1849 caused California’s population</a:t>
            </a:r>
            <a:r>
              <a:rPr lang="en-US" baseline="0" dirty="0"/>
              <a:t> to soar by a half a million, from an estimated 14,000 (exclusive of Native Americans), making it one of the largest migrations of people in history.   For many, “gold fever” became “vine fever” as news of winegrower profits spread and vineyard trials showed that California’s sunshine allowed grapes to ripen fully nearly everywhere in the state.</a:t>
            </a:r>
          </a:p>
          <a:p>
            <a:pPr marL="168244" indent="-168244">
              <a:buFont typeface="Arial" panose="020B0604020202020204" pitchFamily="34" charset="0"/>
              <a:buChar char="•"/>
            </a:pPr>
            <a:r>
              <a:rPr lang="en-US" baseline="0" dirty="0"/>
              <a:t>Known for Zinfandels, the area is now a vibrant region for </a:t>
            </a:r>
            <a:r>
              <a:rPr lang="en-US" baseline="0" dirty="0" err="1"/>
              <a:t>winegrapes</a:t>
            </a:r>
            <a:r>
              <a:rPr lang="en-US" baseline="0" dirty="0"/>
              <a:t> and touring.  The area is home to Yosemite National Park and Lake Tahoe.</a:t>
            </a:r>
          </a:p>
          <a:p>
            <a:pPr marL="168244" indent="-1682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16</a:t>
            </a:fld>
            <a:endParaRPr lang="en-US"/>
          </a:p>
        </p:txBody>
      </p:sp>
    </p:spTree>
    <p:extLst>
      <p:ext uri="{BB962C8B-B14F-4D97-AF65-F5344CB8AC3E}">
        <p14:creationId xmlns:p14="http://schemas.microsoft.com/office/powerpoint/2010/main" val="1295043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t>Some of Southern California’s best known regions include:  Cucamonga</a:t>
            </a:r>
            <a:r>
              <a:rPr lang="en-US" baseline="0" dirty="0"/>
              <a:t> Valley, Los Angeles Area, San Diego County and Temecula Valley</a:t>
            </a:r>
            <a:endParaRPr lang="en-US" dirty="0"/>
          </a:p>
          <a:p>
            <a:pPr marL="168244" indent="-168244">
              <a:buFont typeface="Arial" panose="020B0604020202020204" pitchFamily="34" charset="0"/>
              <a:buChar char="•"/>
            </a:pPr>
            <a:r>
              <a:rPr lang="en-US" dirty="0"/>
              <a:t>Southern</a:t>
            </a:r>
            <a:r>
              <a:rPr lang="en-US" baseline="0" dirty="0"/>
              <a:t> California has 11 AVAs, including the new Malibu Coast AVA.</a:t>
            </a:r>
          </a:p>
          <a:p>
            <a:pPr marL="168244" indent="-168244">
              <a:buFont typeface="Arial" panose="020B0604020202020204" pitchFamily="34" charset="0"/>
              <a:buChar char="•"/>
            </a:pPr>
            <a:r>
              <a:rPr lang="en-US" baseline="0" dirty="0"/>
              <a:t>Here celebrities share the blue skies, sunshine and famous beaches with quiet vineyards tucked into rolling valleys and foothills.</a:t>
            </a:r>
          </a:p>
          <a:p>
            <a:pPr marL="168244" indent="-168244">
              <a:buFont typeface="Arial" panose="020B0604020202020204" pitchFamily="34" charset="0"/>
              <a:buChar char="•"/>
            </a:pPr>
            <a:r>
              <a:rPr lang="en-US" baseline="0" dirty="0"/>
              <a:t>Teme</a:t>
            </a:r>
            <a:r>
              <a:rPr lang="en-US" dirty="0"/>
              <a:t>cula Valley</a:t>
            </a:r>
            <a:r>
              <a:rPr lang="en-US" baseline="0" dirty="0"/>
              <a:t> wineries, located </a:t>
            </a:r>
            <a:r>
              <a:rPr lang="en-US" strike="noStrike" baseline="0" dirty="0"/>
              <a:t>south of </a:t>
            </a:r>
            <a:r>
              <a:rPr lang="en-US" baseline="0" dirty="0"/>
              <a:t>the country’s largest wine market—Los Angeles—have become a destination for wine lovers.  Many wineries offer not only tasting, but restaurants, live music and accommodations.  Other wine areas in Southern California include Ventura, Malibu, Cucamonga Valley and San Diego.</a:t>
            </a:r>
          </a:p>
          <a:p>
            <a:pPr marL="168244" indent="-1682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17</a:t>
            </a:fld>
            <a:endParaRPr lang="en-US"/>
          </a:p>
        </p:txBody>
      </p:sp>
    </p:spTree>
    <p:extLst>
      <p:ext uri="{BB962C8B-B14F-4D97-AF65-F5344CB8AC3E}">
        <p14:creationId xmlns:p14="http://schemas.microsoft.com/office/powerpoint/2010/main" val="1707760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179" indent="-167179">
              <a:buFont typeface="Arial" panose="020B0604020202020204" pitchFamily="34" charset="0"/>
              <a:buChar char="•"/>
            </a:pPr>
            <a:r>
              <a:rPr lang="en-US" dirty="0"/>
              <a:t>This</a:t>
            </a:r>
            <a:r>
              <a:rPr lang="en-US" baseline="0" dirty="0"/>
              <a:t> is the northernmost of California’s winegrowing regions, and is home to the “Lost Coast,” </a:t>
            </a:r>
            <a:r>
              <a:rPr lang="en-US" dirty="0">
                <a:effectLst/>
              </a:rPr>
              <a:t>a remote and beautiful area of </a:t>
            </a:r>
            <a:r>
              <a:rPr lang="en-US" b="0" i="0" dirty="0">
                <a:effectLst/>
              </a:rPr>
              <a:t>California’s </a:t>
            </a:r>
            <a:r>
              <a:rPr lang="en-US" dirty="0">
                <a:effectLst/>
              </a:rPr>
              <a:t>coast,</a:t>
            </a:r>
            <a:r>
              <a:rPr lang="en-US" baseline="0" dirty="0">
                <a:effectLst/>
              </a:rPr>
              <a:t> and the new Manton Valley AVA east of Redding.</a:t>
            </a:r>
            <a:endParaRPr lang="en-US" baseline="0" dirty="0"/>
          </a:p>
          <a:p>
            <a:pPr marL="167179" indent="-167179">
              <a:buFont typeface="Arial" panose="020B0604020202020204" pitchFamily="34" charset="0"/>
              <a:buChar char="•"/>
            </a:pPr>
            <a:r>
              <a:rPr lang="en-US" baseline="0" dirty="0"/>
              <a:t>Humboldt, Siskiyou, Trinity, Shasta and Tehama counties offer diverse winegrowing areas and landscapes from redwood forest canyons to the Pacific Ocean.</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657493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t>Here is a list of the top red wine varietals grown in California – </a:t>
            </a:r>
            <a:r>
              <a:rPr lang="en-US" i="1" dirty="0"/>
              <a:t>(this</a:t>
            </a:r>
            <a:r>
              <a:rPr lang="en-US" i="1" baseline="0" dirty="0"/>
              <a:t> is alphabetical order and not based on acreage or wine production)</a:t>
            </a:r>
            <a:endParaRPr lang="en-US" i="1" dirty="0"/>
          </a:p>
          <a:p>
            <a:pPr marL="168244" indent="-168244">
              <a:buFont typeface="Arial" panose="020B0604020202020204" pitchFamily="34" charset="0"/>
              <a:buChar char="•"/>
            </a:pPr>
            <a:r>
              <a:rPr lang="en-US" dirty="0"/>
              <a:t>Cabernet Sauvignon is the top-selling red wine, followed by Merlot and Pinot Noir.</a:t>
            </a:r>
          </a:p>
          <a:p>
            <a:pPr marL="168244" indent="-168244">
              <a:buFont typeface="Arial" panose="020B0604020202020204" pitchFamily="34" charset="0"/>
              <a:buChar char="•"/>
            </a:pPr>
            <a:r>
              <a:rPr lang="en-US" dirty="0"/>
              <a:t>California’s signature varietal</a:t>
            </a:r>
            <a:r>
              <a:rPr lang="en-US" baseline="0" dirty="0"/>
              <a:t> is Zinfandel because of its unique history here.</a:t>
            </a:r>
            <a:endParaRPr lang="en-US"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19</a:t>
            </a:fld>
            <a:endParaRPr lang="en-US"/>
          </a:p>
        </p:txBody>
      </p:sp>
    </p:spTree>
    <p:extLst>
      <p:ext uri="{BB962C8B-B14F-4D97-AF65-F5344CB8AC3E}">
        <p14:creationId xmlns:p14="http://schemas.microsoft.com/office/powerpoint/2010/main" val="1054474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a:buFont typeface="Arial" panose="020B0604020202020204" pitchFamily="34" charset="0"/>
              <a:buChar char="•"/>
            </a:pPr>
            <a:r>
              <a:rPr lang="en-US" dirty="0">
                <a:latin typeface="Arial" panose="020B0604020202020204" pitchFamily="34" charset="0"/>
                <a:cs typeface="Arial" panose="020B0604020202020204" pitchFamily="34" charset="0"/>
              </a:rPr>
              <a:t>The long</a:t>
            </a:r>
            <a:r>
              <a:rPr lang="en-US" baseline="0" dirty="0">
                <a:latin typeface="Arial" panose="020B0604020202020204" pitchFamily="34" charset="0"/>
                <a:cs typeface="Arial" panose="020B0604020202020204" pitchFamily="34" charset="0"/>
              </a:rPr>
              <a:t> California coastline and the influence of the Pacific Ocean create the conditions for producing high quality grapes and wine</a:t>
            </a:r>
          </a:p>
          <a:p>
            <a:pPr marL="171441" indent="-171441">
              <a:buFont typeface="Arial" panose="020B0604020202020204" pitchFamily="34" charset="0"/>
              <a:buChar char="•"/>
            </a:pPr>
            <a:endParaRPr lang="en-US" baseline="0" dirty="0">
              <a:latin typeface="Arial" panose="020B0604020202020204" pitchFamily="34" charset="0"/>
              <a:cs typeface="Arial" panose="020B0604020202020204" pitchFamily="34" charset="0"/>
            </a:endParaRPr>
          </a:p>
          <a:p>
            <a:pPr marL="168244" indent="-168244">
              <a:buFont typeface="Arial" panose="020B0604020202020204" pitchFamily="34" charset="0"/>
              <a:buChar char="•"/>
            </a:pPr>
            <a:r>
              <a:rPr lang="en-US" dirty="0">
                <a:latin typeface="Arial" panose="020B0604020202020204" pitchFamily="34" charset="0"/>
                <a:cs typeface="Arial" panose="020B0604020202020204" pitchFamily="34" charset="0"/>
              </a:rPr>
              <a:t>California has 800 miles (1,300 km) of coastline</a:t>
            </a:r>
            <a:r>
              <a:rPr lang="en-US" baseline="0" dirty="0">
                <a:latin typeface="Arial" panose="020B0604020202020204" pitchFamily="34" charset="0"/>
                <a:cs typeface="Arial" panose="020B0604020202020204" pitchFamily="34" charset="0"/>
              </a:rPr>
              <a:t> – one of the longest coastlines in the world adjacent to a winegrowing region.</a:t>
            </a:r>
          </a:p>
          <a:p>
            <a:pPr marL="168244" indent="-168244">
              <a:buFont typeface="Arial" panose="020B0604020202020204" pitchFamily="34" charset="0"/>
              <a:buChar char="•"/>
            </a:pPr>
            <a:r>
              <a:rPr lang="en-US" dirty="0">
                <a:latin typeface="Arial" panose="020B0604020202020204" pitchFamily="34" charset="0"/>
                <a:cs typeface="Arial" panose="020B0604020202020204" pitchFamily="34" charset="0"/>
              </a:rPr>
              <a:t>Cool ocean air is drawn inland to warmer valleys creating California’s famous coastal</a:t>
            </a:r>
            <a:r>
              <a:rPr lang="en-US" baseline="0" dirty="0">
                <a:latin typeface="Arial" panose="020B0604020202020204" pitchFamily="34" charset="0"/>
                <a:cs typeface="Arial" panose="020B0604020202020204" pitchFamily="34" charset="0"/>
              </a:rPr>
              <a:t> fog.</a:t>
            </a:r>
          </a:p>
          <a:p>
            <a:pPr marL="168244" indent="-168244">
              <a:buFont typeface="Arial" panose="020B0604020202020204" pitchFamily="34" charset="0"/>
              <a:buChar char="•"/>
            </a:pPr>
            <a:r>
              <a:rPr lang="en-US" baseline="0" dirty="0">
                <a:latin typeface="Arial" panose="020B0604020202020204" pitchFamily="34" charset="0"/>
                <a:cs typeface="Arial" panose="020B0604020202020204" pitchFamily="34" charset="0"/>
              </a:rPr>
              <a:t>Marine breezes and fog create the ideal combination of warm days and cool nights for growing grapes.</a:t>
            </a:r>
          </a:p>
          <a:p>
            <a:pPr marL="168244" indent="-168244">
              <a:buFont typeface="Arial" panose="020B0604020202020204" pitchFamily="34" charset="0"/>
              <a:buChar char="•"/>
            </a:pPr>
            <a:r>
              <a:rPr lang="en-US" baseline="0" dirty="0">
                <a:latin typeface="Arial" panose="020B0604020202020204" pitchFamily="34" charset="0"/>
                <a:cs typeface="Arial" panose="020B0604020202020204" pitchFamily="34" charset="0"/>
              </a:rPr>
              <a:t>The mar</a:t>
            </a:r>
            <a:r>
              <a:rPr lang="en-US" dirty="0">
                <a:latin typeface="Arial" panose="020B0604020202020204" pitchFamily="34" charset="0"/>
                <a:cs typeface="Arial" panose="020B0604020202020204" pitchFamily="34" charset="0"/>
              </a:rPr>
              <a:t>ine</a:t>
            </a:r>
            <a:r>
              <a:rPr lang="en-US" baseline="0" dirty="0">
                <a:latin typeface="Arial" panose="020B0604020202020204" pitchFamily="34" charset="0"/>
                <a:cs typeface="Arial" panose="020B0604020202020204" pitchFamily="34" charset="0"/>
              </a:rPr>
              <a:t> influence extends California’s growing season to allow deeper color, flavor and optimum maturity.</a:t>
            </a:r>
            <a:endParaRPr lang="en-US" dirty="0">
              <a:latin typeface="Arial" panose="020B0604020202020204" pitchFamily="34" charset="0"/>
              <a:cs typeface="Arial" panose="020B0604020202020204" pitchFamily="34" charset="0"/>
            </a:endParaRPr>
          </a:p>
          <a:p>
            <a:pPr marL="171441" indent="-171441">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a:t>
            </a:fld>
            <a:endParaRPr lang="en-US"/>
          </a:p>
        </p:txBody>
      </p:sp>
    </p:spTree>
    <p:extLst>
      <p:ext uri="{BB962C8B-B14F-4D97-AF65-F5344CB8AC3E}">
        <p14:creationId xmlns:p14="http://schemas.microsoft.com/office/powerpoint/2010/main" val="3603843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defTabSz="448650">
              <a:buFont typeface="Arial" panose="020B0604020202020204" pitchFamily="34" charset="0"/>
              <a:buChar char="•"/>
              <a:defRPr/>
            </a:pPr>
            <a:r>
              <a:rPr lang="en-US" dirty="0"/>
              <a:t>Here is a list of the</a:t>
            </a:r>
            <a:r>
              <a:rPr lang="en-US" baseline="0" dirty="0"/>
              <a:t> main white wine varietals grown in California – </a:t>
            </a:r>
            <a:r>
              <a:rPr lang="en-US" i="1" dirty="0"/>
              <a:t>(this</a:t>
            </a:r>
            <a:r>
              <a:rPr lang="en-US" i="1" baseline="0" dirty="0"/>
              <a:t> is alphabetical order and not based on acreage or wine production)</a:t>
            </a:r>
            <a:endParaRPr lang="en-US" i="1" dirty="0"/>
          </a:p>
          <a:p>
            <a:pPr marL="168244" indent="-168244">
              <a:buFont typeface="Arial" panose="020B0604020202020204" pitchFamily="34" charset="0"/>
              <a:buChar char="•"/>
            </a:pPr>
            <a:r>
              <a:rPr lang="en-US" baseline="0" dirty="0"/>
              <a:t>Chardonnay is the top selling white wine, followed by Pinot Grigio and Sauvignon Blanc.  </a:t>
            </a:r>
            <a:r>
              <a:rPr lang="en-US" baseline="0" dirty="0" err="1"/>
              <a:t>Moscato</a:t>
            </a:r>
            <a:r>
              <a:rPr lang="en-US" baseline="0" dirty="0"/>
              <a:t> and Riesling show strong growth in acreage. </a:t>
            </a:r>
          </a:p>
        </p:txBody>
      </p:sp>
      <p:sp>
        <p:nvSpPr>
          <p:cNvPr id="4" name="Slide Number Placeholder 3"/>
          <p:cNvSpPr>
            <a:spLocks noGrp="1"/>
          </p:cNvSpPr>
          <p:nvPr>
            <p:ph type="sldNum" sz="quarter" idx="10"/>
          </p:nvPr>
        </p:nvSpPr>
        <p:spPr/>
        <p:txBody>
          <a:bodyPr/>
          <a:lstStyle/>
          <a:p>
            <a:fld id="{4156E306-0BC5-7741-A200-F1C590E8B0CC}" type="slidenum">
              <a:rPr lang="en-US" smtClean="0"/>
              <a:pPr/>
              <a:t>20</a:t>
            </a:fld>
            <a:endParaRPr lang="en-US"/>
          </a:p>
        </p:txBody>
      </p:sp>
    </p:spTree>
    <p:extLst>
      <p:ext uri="{BB962C8B-B14F-4D97-AF65-F5344CB8AC3E}">
        <p14:creationId xmlns:p14="http://schemas.microsoft.com/office/powerpoint/2010/main" val="2551313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bg1"/>
                </a:solidFill>
                <a:latin typeface="Georgia"/>
                <a:cs typeface="Georgia"/>
              </a:rPr>
              <a:t>California Rosé Wines:  The red berry flavors of rosé are especially refreshing on cool autumn evenings and hot summer days</a:t>
            </a:r>
          </a:p>
          <a:p>
            <a:pPr marL="171450" indent="-171450">
              <a:buFont typeface="Arial" panose="020B0604020202020204" pitchFamily="34" charset="0"/>
              <a:buChar char="•"/>
            </a:pPr>
            <a:r>
              <a:rPr lang="en-US" b="0" dirty="0">
                <a:solidFill>
                  <a:srgbClr val="E46C0A"/>
                </a:solidFill>
                <a:latin typeface="Georgia"/>
                <a:cs typeface="Georgia"/>
              </a:rPr>
              <a:t>California Sparkling Wines:</a:t>
            </a:r>
            <a:r>
              <a:rPr lang="en-US" b="1" dirty="0">
                <a:solidFill>
                  <a:srgbClr val="E46C0A"/>
                </a:solidFill>
                <a:latin typeface="Georgia"/>
                <a:cs typeface="Georgia"/>
              </a:rPr>
              <a:t>  </a:t>
            </a:r>
            <a:r>
              <a:rPr lang="en-US" dirty="0">
                <a:solidFill>
                  <a:schemeClr val="bg1"/>
                </a:solidFill>
                <a:latin typeface="Georgia"/>
                <a:cs typeface="Georgia"/>
              </a:rPr>
              <a:t>The crisp acidity of California sparkling wine pairs well with a wide range of foods and occasions</a:t>
            </a:r>
          </a:p>
          <a:p>
            <a:pPr marL="171450" indent="-171450">
              <a:buFont typeface="Arial" panose="020B0604020202020204" pitchFamily="34" charset="0"/>
              <a:buChar char="•"/>
            </a:pPr>
            <a:r>
              <a:rPr lang="en-US" b="0" dirty="0">
                <a:solidFill>
                  <a:srgbClr val="E46C0A"/>
                </a:solidFill>
                <a:latin typeface="Georgia"/>
                <a:cs typeface="Georgia"/>
              </a:rPr>
              <a:t>California Dessert Wines:  A</a:t>
            </a:r>
            <a:r>
              <a:rPr lang="en-US" dirty="0">
                <a:solidFill>
                  <a:schemeClr val="bg1"/>
                </a:solidFill>
                <a:latin typeface="Georgia"/>
                <a:cs typeface="Georgia"/>
              </a:rPr>
              <a:t>lso called late harvest wines, these deep elixirs provide a sweet end to any meal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These</a:t>
            </a:r>
            <a:r>
              <a:rPr lang="en-US" baseline="0" dirty="0"/>
              <a:t> wines range from very dry to sweet and pair well with a variety of food</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21</a:t>
            </a:fld>
            <a:endParaRPr lang="en-US"/>
          </a:p>
        </p:txBody>
      </p:sp>
    </p:spTree>
    <p:extLst>
      <p:ext uri="{BB962C8B-B14F-4D97-AF65-F5344CB8AC3E}">
        <p14:creationId xmlns:p14="http://schemas.microsoft.com/office/powerpoint/2010/main" val="185471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t>California</a:t>
            </a:r>
            <a:r>
              <a:rPr lang="en-US" baseline="0" dirty="0"/>
              <a:t> is the most populous state in the U.S. and is growing every year.  As a result, there is competition for land, water, energy and other limited natural resources.   </a:t>
            </a:r>
          </a:p>
          <a:p>
            <a:pPr marL="168244" indent="-168244">
              <a:buFont typeface="Arial" panose="020B0604020202020204" pitchFamily="34" charset="0"/>
              <a:buChar char="•"/>
            </a:pPr>
            <a:r>
              <a:rPr lang="en-US" baseline="0" dirty="0"/>
              <a:t>The California wine community established the Code of Sustainable Winegrowing program to use resources wisely, and to pass healthy, sustainable businesses to family and the next generation.</a:t>
            </a:r>
          </a:p>
          <a:p>
            <a:pPr marL="168244" indent="-168244" defTabSz="448650">
              <a:buFont typeface="Arial" panose="020B0604020202020204" pitchFamily="34" charset="0"/>
              <a:buChar char="•"/>
              <a:defRPr/>
            </a:pPr>
            <a:r>
              <a:rPr lang="en-US" dirty="0"/>
              <a:t>Some background about California and</a:t>
            </a:r>
            <a:r>
              <a:rPr lang="en-US" baseline="0" dirty="0"/>
              <a:t> its wine industry includes:</a:t>
            </a:r>
          </a:p>
          <a:p>
            <a:pPr marL="616894" lvl="1" indent="-168244">
              <a:spcAft>
                <a:spcPts val="1178"/>
              </a:spcAft>
              <a:buFont typeface="Arial" pitchFamily="34" charset="0"/>
              <a:buChar char="•"/>
            </a:pPr>
            <a:r>
              <a:rPr lang="en-US" dirty="0">
                <a:solidFill>
                  <a:schemeClr val="bg1"/>
                </a:solidFill>
                <a:latin typeface="Times"/>
                <a:cs typeface="Times"/>
              </a:rPr>
              <a:t>California has some of the strongest environmental and labor laws and regulations in the world</a:t>
            </a:r>
          </a:p>
          <a:p>
            <a:pPr marL="616894" lvl="1" indent="-168244">
              <a:spcAft>
                <a:spcPts val="1178"/>
              </a:spcAft>
              <a:buFont typeface="Arial" pitchFamily="34" charset="0"/>
              <a:buChar char="•"/>
            </a:pPr>
            <a:r>
              <a:rPr lang="en-US" dirty="0">
                <a:solidFill>
                  <a:schemeClr val="bg1"/>
                </a:solidFill>
                <a:latin typeface="Times"/>
                <a:cs typeface="Times"/>
              </a:rPr>
              <a:t>California vintners and growers have long been environmental stewards and active members of their communities</a:t>
            </a:r>
          </a:p>
          <a:p>
            <a:pPr marL="616894" lvl="1" indent="-168244">
              <a:spcAft>
                <a:spcPts val="1178"/>
              </a:spcAft>
              <a:buFont typeface="Arial" pitchFamily="34" charset="0"/>
              <a:buChar char="•"/>
            </a:pPr>
            <a:r>
              <a:rPr lang="en-US" dirty="0">
                <a:solidFill>
                  <a:schemeClr val="bg1"/>
                </a:solidFill>
                <a:latin typeface="Times"/>
                <a:cs typeface="Times"/>
              </a:rPr>
              <a:t>California wineries and vineyards are primarily family owned with a commitment to preserving the health and beauty of the land for future generations</a:t>
            </a:r>
          </a:p>
          <a:p>
            <a:pPr marL="168244" indent="-168244" defTabSz="448650">
              <a:buFont typeface="Arial" panose="020B0604020202020204" pitchFamily="34" charset="0"/>
              <a:buChar char="•"/>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22</a:t>
            </a:fld>
            <a:endParaRPr lang="en-US"/>
          </a:p>
        </p:txBody>
      </p:sp>
    </p:spTree>
    <p:extLst>
      <p:ext uri="{BB962C8B-B14F-4D97-AF65-F5344CB8AC3E}">
        <p14:creationId xmlns:p14="http://schemas.microsoft.com/office/powerpoint/2010/main" val="304052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defTabSz="448650">
              <a:buFont typeface="Arial" panose="020B0604020202020204" pitchFamily="34" charset="0"/>
              <a:buChar char="•"/>
              <a:defRPr/>
            </a:pPr>
            <a:r>
              <a:rPr lang="en-US" baseline="0" dirty="0"/>
              <a:t>The program is over a decade old and is one of the most widely adopted sustainable winegrowing programs in the world.</a:t>
            </a:r>
          </a:p>
          <a:p>
            <a:pPr marL="168244" indent="-168244" defTabSz="448650">
              <a:buFont typeface="Arial" panose="020B0604020202020204" pitchFamily="34" charset="0"/>
              <a:buChar char="•"/>
              <a:defRPr/>
            </a:pPr>
            <a:r>
              <a:rPr lang="en-US" baseline="0" dirty="0"/>
              <a:t>The program includes 200 sustainable practices from grape to glass.</a:t>
            </a:r>
          </a:p>
          <a:p>
            <a:pPr marL="168244" indent="-168244" defTabSz="448650">
              <a:buFont typeface="Arial" panose="020B0604020202020204" pitchFamily="34" charset="0"/>
              <a:buChar char="•"/>
              <a:defRPr/>
            </a:pPr>
            <a:r>
              <a:rPr lang="en-US" dirty="0">
                <a:solidFill>
                  <a:schemeClr val="bg1"/>
                </a:solidFill>
                <a:latin typeface="Times"/>
                <a:cs typeface="Times"/>
              </a:rPr>
              <a:t>2,100 wineries and vineyards representing 769% of vineyard acres and 79% of winery case production are participating in the California Sustainable Winegrowing Program, which is based on the Code.</a:t>
            </a:r>
          </a:p>
          <a:p>
            <a:pPr marL="168244" indent="-168244" defTabSz="448650">
              <a:buFont typeface="Arial" panose="020B0604020202020204" pitchFamily="34" charset="0"/>
              <a:buChar char="•"/>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23</a:t>
            </a:fld>
            <a:endParaRPr lang="en-US"/>
          </a:p>
        </p:txBody>
      </p:sp>
    </p:spTree>
    <p:extLst>
      <p:ext uri="{BB962C8B-B14F-4D97-AF65-F5344CB8AC3E}">
        <p14:creationId xmlns:p14="http://schemas.microsoft.com/office/powerpoint/2010/main" val="423399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t>There are over 200 practices in the Code</a:t>
            </a:r>
            <a:r>
              <a:rPr lang="en-US" baseline="0" dirty="0"/>
              <a:t> of Sustainable Winegrowing that encompass activities in vineyards &amp; wineries, employees, community relations, and here are some examples:</a:t>
            </a:r>
          </a:p>
          <a:p>
            <a:pPr marL="729057" lvl="1" indent="-280406">
              <a:buFont typeface="Arial" pitchFamily="34" charset="0"/>
              <a:buChar char="•"/>
            </a:pPr>
            <a:r>
              <a:rPr lang="en-US" dirty="0">
                <a:solidFill>
                  <a:schemeClr val="bg1"/>
                </a:solidFill>
                <a:latin typeface="Times"/>
                <a:cs typeface="Times"/>
              </a:rPr>
              <a:t>Managing vineyards for sustainability and quality fruit</a:t>
            </a:r>
          </a:p>
          <a:p>
            <a:pPr marL="729057" lvl="1" indent="-280406">
              <a:buFont typeface="Arial" pitchFamily="34" charset="0"/>
              <a:buChar char="•"/>
            </a:pPr>
            <a:r>
              <a:rPr lang="en-US" dirty="0">
                <a:solidFill>
                  <a:schemeClr val="bg1"/>
                </a:solidFill>
                <a:latin typeface="Times"/>
                <a:cs typeface="Times"/>
              </a:rPr>
              <a:t>Conserving water and energy</a:t>
            </a:r>
          </a:p>
          <a:p>
            <a:pPr marL="729057" lvl="1" indent="-280406">
              <a:buFont typeface="Arial" pitchFamily="34" charset="0"/>
              <a:buChar char="•"/>
            </a:pPr>
            <a:r>
              <a:rPr lang="en-US" dirty="0">
                <a:solidFill>
                  <a:schemeClr val="bg1"/>
                </a:solidFill>
                <a:latin typeface="Times"/>
                <a:cs typeface="Times"/>
              </a:rPr>
              <a:t>Protecting air and water quality</a:t>
            </a:r>
          </a:p>
          <a:p>
            <a:pPr marL="729057" lvl="1" indent="-280406">
              <a:buFont typeface="Arial" pitchFamily="34" charset="0"/>
              <a:buChar char="•"/>
            </a:pPr>
            <a:r>
              <a:rPr lang="en-US" dirty="0">
                <a:solidFill>
                  <a:schemeClr val="bg1"/>
                </a:solidFill>
                <a:latin typeface="Times"/>
                <a:cs typeface="Times"/>
              </a:rPr>
              <a:t>Maintaining healthy soil</a:t>
            </a:r>
          </a:p>
          <a:p>
            <a:pPr marL="729057" lvl="1" indent="-280406">
              <a:buFont typeface="Arial" pitchFamily="34" charset="0"/>
              <a:buChar char="•"/>
            </a:pPr>
            <a:r>
              <a:rPr lang="en-US" dirty="0">
                <a:solidFill>
                  <a:schemeClr val="bg1"/>
                </a:solidFill>
                <a:latin typeface="Times"/>
                <a:cs typeface="Times"/>
              </a:rPr>
              <a:t>Reducing pesticide use</a:t>
            </a:r>
          </a:p>
          <a:p>
            <a:pPr marL="729057" lvl="1" indent="-280406">
              <a:buFont typeface="Arial" pitchFamily="34" charset="0"/>
              <a:buChar char="•"/>
            </a:pPr>
            <a:r>
              <a:rPr lang="en-US" dirty="0">
                <a:solidFill>
                  <a:schemeClr val="bg1"/>
                </a:solidFill>
                <a:latin typeface="Times"/>
                <a:cs typeface="Times"/>
              </a:rPr>
              <a:t>Preserving local ecosystems and wildlife habitats</a:t>
            </a:r>
          </a:p>
          <a:p>
            <a:pPr marL="729057" lvl="1" indent="-280406">
              <a:buFont typeface="Arial" pitchFamily="34" charset="0"/>
              <a:buChar char="•"/>
            </a:pPr>
            <a:r>
              <a:rPr lang="en-US" dirty="0">
                <a:solidFill>
                  <a:schemeClr val="bg1"/>
                </a:solidFill>
                <a:latin typeface="Times"/>
                <a:cs typeface="Times"/>
              </a:rPr>
              <a:t>Recycling natural resources</a:t>
            </a:r>
          </a:p>
          <a:p>
            <a:pPr marL="729057" lvl="1" indent="-280406">
              <a:buFont typeface="Arial" pitchFamily="34" charset="0"/>
              <a:buChar char="•"/>
            </a:pPr>
            <a:r>
              <a:rPr lang="en-US" dirty="0">
                <a:solidFill>
                  <a:schemeClr val="bg1"/>
                </a:solidFill>
                <a:latin typeface="Times"/>
                <a:cs typeface="Times"/>
              </a:rPr>
              <a:t>Practicing environmentally preferred purchasing</a:t>
            </a:r>
          </a:p>
          <a:p>
            <a:pPr marL="729057" lvl="1" indent="-280406">
              <a:buFont typeface="Arial" pitchFamily="34" charset="0"/>
              <a:buChar char="•"/>
            </a:pPr>
            <a:r>
              <a:rPr lang="en-US" dirty="0">
                <a:solidFill>
                  <a:schemeClr val="bg1"/>
                </a:solidFill>
                <a:latin typeface="Times"/>
                <a:cs typeface="Times"/>
              </a:rPr>
              <a:t>Enhancing relations with employees and communities</a:t>
            </a:r>
          </a:p>
          <a:p>
            <a:pPr marL="168244" indent="-168244">
              <a:buFont typeface="Arial" panose="020B0604020202020204" pitchFamily="34" charset="0"/>
              <a:buChar char="•"/>
            </a:pPr>
            <a:endParaRPr lang="en-US" baseline="0" dirty="0"/>
          </a:p>
          <a:p>
            <a:pPr marL="168244" indent="-1682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24</a:t>
            </a:fld>
            <a:endParaRPr lang="en-US"/>
          </a:p>
        </p:txBody>
      </p:sp>
    </p:spTree>
    <p:extLst>
      <p:ext uri="{BB962C8B-B14F-4D97-AF65-F5344CB8AC3E}">
        <p14:creationId xmlns:p14="http://schemas.microsoft.com/office/powerpoint/2010/main" val="1336702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t>Introduced in 2010, certification based on the California Code of Sustainable W</a:t>
            </a:r>
            <a:r>
              <a:rPr lang="en-US" baseline="0" dirty="0"/>
              <a:t>inegrowing provides 3</a:t>
            </a:r>
            <a:r>
              <a:rPr lang="en-US" baseline="30000" dirty="0"/>
              <a:t>rd</a:t>
            </a:r>
            <a:r>
              <a:rPr lang="en-US" baseline="0" dirty="0"/>
              <a:t>-party verification of the adoption of practices by a vineyard or winery and their progress in continuous improvement.</a:t>
            </a:r>
          </a:p>
          <a:p>
            <a:pPr marL="168244" indent="-168244">
              <a:buFont typeface="Arial" panose="020B0604020202020204" pitchFamily="34" charset="0"/>
              <a:buChar char="•"/>
            </a:pPr>
            <a:r>
              <a:rPr lang="en-US" baseline="0" dirty="0"/>
              <a:t>In addition to an annual assessment, certification requires meeting 50 vineyard and 32 winery standards.</a:t>
            </a:r>
          </a:p>
          <a:p>
            <a:pPr marL="168244" indent="-168244">
              <a:buFont typeface="Arial" panose="020B0604020202020204" pitchFamily="34" charset="0"/>
              <a:buChar char="•"/>
            </a:pPr>
            <a:r>
              <a:rPr lang="en-US" baseline="0" dirty="0"/>
              <a:t>In addition to Certified California Sustainable Winegrowing (CCSW) there are a number of other programs active in the state that offer regional or statewide certification.</a:t>
            </a:r>
          </a:p>
          <a:p>
            <a:pPr marL="168244" indent="-168244">
              <a:buFont typeface="Arial" panose="020B0604020202020204" pitchFamily="34" charset="0"/>
              <a:buChar char="•"/>
            </a:pPr>
            <a:r>
              <a:rPr lang="en-US" baseline="0" dirty="0"/>
              <a:t>These include: Lodi Rules, SIP-Certified, Fish Friendly Farming, Napa Green Winery and Land certifications and the Bay Area Green Business Program.</a:t>
            </a:r>
          </a:p>
          <a:p>
            <a:pPr marL="168244" indent="-168244">
              <a:buFont typeface="Arial" panose="020B0604020202020204" pitchFamily="34" charset="0"/>
              <a:buChar char="•"/>
            </a:pPr>
            <a:r>
              <a:rPr lang="en-US" baseline="0" dirty="0"/>
              <a:t>All of these California programs </a:t>
            </a:r>
            <a:r>
              <a:rPr lang="en-US" dirty="0"/>
              <a:t>play an important role in the ever-expanding tapestry of the California wine community’s efforts to produce high quality wine that is environmentally sound, economically feasible and socially equitable.</a:t>
            </a:r>
          </a:p>
          <a:p>
            <a:pPr marL="168244" indent="-1682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25</a:t>
            </a:fld>
            <a:endParaRPr lang="en-US"/>
          </a:p>
        </p:txBody>
      </p:sp>
    </p:spTree>
    <p:extLst>
      <p:ext uri="{BB962C8B-B14F-4D97-AF65-F5344CB8AC3E}">
        <p14:creationId xmlns:p14="http://schemas.microsoft.com/office/powerpoint/2010/main" val="3486149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t>There are many ethnic influences in California cuisine,</a:t>
            </a:r>
            <a:r>
              <a:rPr lang="en-US" baseline="0" dirty="0"/>
              <a:t> from the Italians, Germans and Irish to Asians and Latinos of the present day.  California wines pair well with a variety of foods, from fresh California cuisine to the best local specialties from around the world.  </a:t>
            </a:r>
          </a:p>
          <a:p>
            <a:pPr marL="168244" indent="-168244">
              <a:buFont typeface="Arial" panose="020B0604020202020204" pitchFamily="34" charset="0"/>
              <a:buChar char="•"/>
            </a:pPr>
            <a:r>
              <a:rPr lang="en-US" baseline="0" dirty="0"/>
              <a:t>The diversity of winegrowing regions in California, </a:t>
            </a:r>
            <a:r>
              <a:rPr lang="en-US" baseline="0"/>
              <a:t>with 135 </a:t>
            </a:r>
            <a:r>
              <a:rPr lang="en-US" baseline="0" dirty="0"/>
              <a:t>AVAs,  creates differences in wine styles even within the same varietal.  </a:t>
            </a:r>
          </a:p>
          <a:p>
            <a:pPr marL="168244" indent="-168244">
              <a:buFont typeface="Arial" panose="020B0604020202020204" pitchFamily="34" charset="0"/>
              <a:buChar char="•"/>
            </a:pPr>
            <a:r>
              <a:rPr lang="en-US" baseline="0" dirty="0"/>
              <a:t>California grows more than 110 different </a:t>
            </a:r>
            <a:r>
              <a:rPr lang="en-US" baseline="0" dirty="0" err="1"/>
              <a:t>winegrape</a:t>
            </a:r>
            <a:r>
              <a:rPr lang="en-US" baseline="0" dirty="0"/>
              <a:t> varieties.  Cabernet Sauvignon is the most popular red grape and Chardonnay is the most popular white grape.  Zinfandel is California’s heritage grape.  Blends are a growing trend among California wineries, as are aromatic whites like </a:t>
            </a:r>
            <a:r>
              <a:rPr lang="en-US" baseline="0" dirty="0" err="1"/>
              <a:t>Moscato</a:t>
            </a:r>
            <a:r>
              <a:rPr lang="en-US" baseline="0" dirty="0"/>
              <a:t> and Pinot </a:t>
            </a:r>
            <a:r>
              <a:rPr lang="en-US" baseline="0" dirty="0" err="1"/>
              <a:t>Grigio</a:t>
            </a:r>
            <a:r>
              <a:rPr lang="en-US" baseline="0" dirty="0"/>
              <a:t>.</a:t>
            </a:r>
          </a:p>
          <a:p>
            <a:pPr marL="168244" indent="-168244">
              <a:buFont typeface="Arial" panose="020B0604020202020204" pitchFamily="34" charset="0"/>
              <a:buChar char="•"/>
            </a:pPr>
            <a:r>
              <a:rPr lang="en-US" dirty="0">
                <a:latin typeface="Times"/>
                <a:cs typeface="Times"/>
              </a:rPr>
              <a:t>The a</a:t>
            </a:r>
            <a:r>
              <a:rPr lang="en-US" dirty="0"/>
              <a:t>vailability</a:t>
            </a:r>
            <a:r>
              <a:rPr lang="en-US" baseline="0" dirty="0"/>
              <a:t> of more than 400 local farm crops and the diversity of ethnic cultures in California have inspired chefs to create a vast array of new and fresh dishes here, all paired with local California wines.</a:t>
            </a:r>
          </a:p>
          <a:p>
            <a:pPr marL="168244" indent="-168244">
              <a:buFont typeface="Arial" panose="020B0604020202020204" pitchFamily="34" charset="0"/>
              <a:buChar char="•"/>
            </a:pPr>
            <a:r>
              <a:rPr lang="en-US" baseline="0" dirty="0"/>
              <a:t>Visitors enjoy the more than 60,000 eating and drinking places in California.</a:t>
            </a:r>
            <a:endParaRPr lang="en-US" dirty="0"/>
          </a:p>
          <a:p>
            <a:endParaRPr lang="en-US" dirty="0"/>
          </a:p>
          <a:p>
            <a:pPr marL="168244" indent="-168244">
              <a:buFont typeface="Arial" panose="020B0604020202020204" pitchFamily="34" charset="0"/>
              <a:buChar char="•"/>
            </a:pPr>
            <a:endParaRPr lang="en-US" baseline="0" dirty="0"/>
          </a:p>
          <a:p>
            <a:pPr marL="168244" indent="-168244">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26</a:t>
            </a:fld>
            <a:endParaRPr lang="en-US"/>
          </a:p>
        </p:txBody>
      </p:sp>
    </p:spTree>
    <p:extLst>
      <p:ext uri="{BB962C8B-B14F-4D97-AF65-F5344CB8AC3E}">
        <p14:creationId xmlns:p14="http://schemas.microsoft.com/office/powerpoint/2010/main" val="618502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itchFamily="34" charset="0"/>
              <a:buChar char="•"/>
            </a:pPr>
            <a:r>
              <a:rPr lang="en-US" sz="1200" dirty="0">
                <a:solidFill>
                  <a:schemeClr val="bg1"/>
                </a:solidFill>
                <a:latin typeface="Georgia"/>
                <a:cs typeface="Georgia"/>
              </a:rPr>
              <a:t>California wines are growing around the world</a:t>
            </a:r>
          </a:p>
          <a:p>
            <a:pPr marL="285750" indent="-285750">
              <a:buFont typeface="Arial" pitchFamily="34" charset="0"/>
              <a:buChar char="•"/>
            </a:pPr>
            <a:r>
              <a:rPr lang="en-US" sz="1200" dirty="0">
                <a:solidFill>
                  <a:schemeClr val="bg1"/>
                </a:solidFill>
                <a:latin typeface="Georgia"/>
                <a:cs typeface="Georgia"/>
              </a:rPr>
              <a:t>California is the fourth largest wine producer in the world</a:t>
            </a:r>
            <a:r>
              <a:rPr lang="en-US" sz="1200" baseline="0" dirty="0">
                <a:solidFill>
                  <a:schemeClr val="bg1"/>
                </a:solidFill>
                <a:latin typeface="Georgia"/>
                <a:cs typeface="Georgia"/>
              </a:rPr>
              <a:t> </a:t>
            </a:r>
            <a:r>
              <a:rPr lang="en-US" sz="1200" dirty="0">
                <a:solidFill>
                  <a:schemeClr val="bg1"/>
                </a:solidFill>
                <a:latin typeface="Georgia"/>
                <a:cs typeface="Georgia"/>
              </a:rPr>
              <a:t>(after France, Spain, Italy)</a:t>
            </a:r>
          </a:p>
          <a:p>
            <a:pPr marL="285750" indent="-285750">
              <a:spcBef>
                <a:spcPts val="600"/>
              </a:spcBef>
              <a:buFont typeface="Arial" pitchFamily="34" charset="0"/>
              <a:buChar char="•"/>
            </a:pPr>
            <a:r>
              <a:rPr lang="en-US" sz="1200" dirty="0">
                <a:solidFill>
                  <a:schemeClr val="bg1"/>
                </a:solidFill>
                <a:latin typeface="Georgia"/>
                <a:cs typeface="Georgia"/>
              </a:rPr>
              <a:t>California wine exports set a record in 2015, reaching 1.6 billion in winery revenues</a:t>
            </a:r>
          </a:p>
          <a:p>
            <a:pPr marL="285750" indent="-285750">
              <a:spcBef>
                <a:spcPts val="600"/>
              </a:spcBef>
              <a:buFont typeface="Arial" pitchFamily="34" charset="0"/>
              <a:buChar char="•"/>
            </a:pPr>
            <a:r>
              <a:rPr lang="en-US" sz="1200" dirty="0">
                <a:solidFill>
                  <a:schemeClr val="bg1"/>
                </a:solidFill>
                <a:latin typeface="Georgia"/>
                <a:cs typeface="Georgia"/>
              </a:rPr>
              <a:t>California wine sales in the U.S., the world’s largest wine market, have grown over the last 21 years</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27</a:t>
            </a:fld>
            <a:endParaRPr lang="en-US"/>
          </a:p>
        </p:txBody>
      </p:sp>
    </p:spTree>
    <p:extLst>
      <p:ext uri="{BB962C8B-B14F-4D97-AF65-F5344CB8AC3E}">
        <p14:creationId xmlns:p14="http://schemas.microsoft.com/office/powerpoint/2010/main" val="2680219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defTabSz="448650">
              <a:lnSpc>
                <a:spcPct val="150000"/>
              </a:lnSpc>
              <a:spcBef>
                <a:spcPts val="589"/>
              </a:spcBef>
              <a:spcAft>
                <a:spcPts val="589"/>
              </a:spcAft>
              <a:buFont typeface="Arial" panose="020B0604020202020204" pitchFamily="34" charset="0"/>
              <a:buChar char="•"/>
              <a:defRPr/>
            </a:pPr>
            <a:r>
              <a:rPr lang="en-US" baseline="0" dirty="0"/>
              <a:t>More than 21 million visitors come to California wine regions each year.</a:t>
            </a:r>
          </a:p>
          <a:p>
            <a:pPr marL="168244" indent="-168244" defTabSz="448650">
              <a:lnSpc>
                <a:spcPct val="150000"/>
              </a:lnSpc>
              <a:spcBef>
                <a:spcPts val="589"/>
              </a:spcBef>
              <a:spcAft>
                <a:spcPts val="589"/>
              </a:spcAft>
              <a:buFont typeface="Arial" panose="020B0604020202020204" pitchFamily="34" charset="0"/>
              <a:buChar char="•"/>
              <a:defRPr/>
            </a:pPr>
            <a:r>
              <a:rPr lang="en-US" baseline="0" dirty="0"/>
              <a:t>www.Discovercaliforniawines.com was created to help consumers </a:t>
            </a:r>
            <a:r>
              <a:rPr lang="en-US" dirty="0"/>
              <a:t>find</a:t>
            </a:r>
            <a:r>
              <a:rPr lang="en-US" baseline="0" dirty="0"/>
              <a:t> direct links to California wineries, winery events and all things California wine.</a:t>
            </a:r>
            <a:endParaRPr lang="en-US" dirty="0"/>
          </a:p>
          <a:p>
            <a:pPr marL="168244" indent="-168244">
              <a:buFont typeface="Arial" panose="020B0604020202020204" pitchFamily="34" charset="0"/>
              <a:buChar char="•"/>
            </a:pPr>
            <a:r>
              <a:rPr lang="en-US" dirty="0"/>
              <a:t>The</a:t>
            </a:r>
            <a:r>
              <a:rPr lang="en-US" baseline="0" dirty="0"/>
              <a:t> website is available in English and in foreign-language versions for the following countries: China, Germany, Hong Kong, Japan, Mexico, Quebec, South Korea, Taiwan.</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28</a:t>
            </a:fld>
            <a:endParaRPr lang="en-US"/>
          </a:p>
        </p:txBody>
      </p:sp>
    </p:spTree>
    <p:extLst>
      <p:ext uri="{BB962C8B-B14F-4D97-AF65-F5344CB8AC3E}">
        <p14:creationId xmlns:p14="http://schemas.microsoft.com/office/powerpoint/2010/main" val="3642098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p:spPr>
        <p:txBody>
          <a:bodyPr/>
          <a:lstStyle/>
          <a:p>
            <a:endParaRPr lang="en-US" altLang="en-US">
              <a:latin typeface="Arial" pitchFamily="34" charset="0"/>
              <a:ea typeface="ＭＳ Ｐゴシック" pitchFamily="34" charset="-128"/>
            </a:endParaRPr>
          </a:p>
        </p:txBody>
      </p:sp>
      <p:sp>
        <p:nvSpPr>
          <p:cNvPr id="138244" name="Slide Number Placeholder 3"/>
          <p:cNvSpPr>
            <a:spLocks noGrp="1"/>
          </p:cNvSpPr>
          <p:nvPr>
            <p:ph type="sldNum" sz="quarter" idx="5"/>
          </p:nvPr>
        </p:nvSpPr>
        <p:spPr>
          <a:noFill/>
        </p:spPr>
        <p:txBody>
          <a:bodyPr/>
          <a:lstStyle>
            <a:lvl1pPr defTabSz="909763" eaLnBrk="0" hangingPunct="0">
              <a:spcBef>
                <a:spcPct val="30000"/>
              </a:spcBef>
              <a:defRPr sz="1200">
                <a:solidFill>
                  <a:schemeClr val="tx1"/>
                </a:solidFill>
                <a:latin typeface="Arial" pitchFamily="34" charset="0"/>
                <a:ea typeface="ＭＳ Ｐゴシック" pitchFamily="34" charset="-128"/>
              </a:defRPr>
            </a:lvl1pPr>
            <a:lvl2pPr marL="729057" indent="-280406" defTabSz="909763" eaLnBrk="0" hangingPunct="0">
              <a:spcBef>
                <a:spcPct val="30000"/>
              </a:spcBef>
              <a:defRPr sz="1200">
                <a:solidFill>
                  <a:schemeClr val="tx1"/>
                </a:solidFill>
                <a:latin typeface="Arial" pitchFamily="34" charset="0"/>
                <a:ea typeface="ＭＳ Ｐゴシック" pitchFamily="34" charset="-128"/>
              </a:defRPr>
            </a:lvl2pPr>
            <a:lvl3pPr marL="1121626" indent="-224325" defTabSz="909763" eaLnBrk="0" hangingPunct="0">
              <a:spcBef>
                <a:spcPct val="30000"/>
              </a:spcBef>
              <a:defRPr sz="1200">
                <a:solidFill>
                  <a:schemeClr val="tx1"/>
                </a:solidFill>
                <a:latin typeface="Arial" pitchFamily="34" charset="0"/>
                <a:ea typeface="ＭＳ Ｐゴシック" pitchFamily="34" charset="-128"/>
              </a:defRPr>
            </a:lvl3pPr>
            <a:lvl4pPr marL="1570276" indent="-224325" defTabSz="909763" eaLnBrk="0" hangingPunct="0">
              <a:spcBef>
                <a:spcPct val="30000"/>
              </a:spcBef>
              <a:defRPr sz="1200">
                <a:solidFill>
                  <a:schemeClr val="tx1"/>
                </a:solidFill>
                <a:latin typeface="Arial" pitchFamily="34" charset="0"/>
                <a:ea typeface="ＭＳ Ｐゴシック" pitchFamily="34" charset="-128"/>
              </a:defRPr>
            </a:lvl4pPr>
            <a:lvl5pPr marL="2018927" indent="-224325" defTabSz="909763" eaLnBrk="0" hangingPunct="0">
              <a:spcBef>
                <a:spcPct val="30000"/>
              </a:spcBef>
              <a:defRPr sz="1200">
                <a:solidFill>
                  <a:schemeClr val="tx1"/>
                </a:solidFill>
                <a:latin typeface="Arial" pitchFamily="34" charset="0"/>
                <a:ea typeface="ＭＳ Ｐゴシック" pitchFamily="34" charset="-128"/>
              </a:defRPr>
            </a:lvl5pPr>
            <a:lvl6pPr marL="2467577" indent="-224325" defTabSz="909763"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16227" indent="-224325" defTabSz="909763"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364878" indent="-224325" defTabSz="909763"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13528" indent="-224325" defTabSz="909763"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8BEAD58E-607E-4E2C-AD69-E4EB9722A840}" type="slidenum">
              <a:rPr lang="en-US" altLang="en-US" smtClean="0">
                <a:solidFill>
                  <a:srgbClr val="000000"/>
                </a:solidFill>
              </a:rPr>
              <a:pPr eaLnBrk="1" hangingPunct="1">
                <a:spcBef>
                  <a:spcPct val="0"/>
                </a:spcBef>
              </a:pPr>
              <a:t>29</a:t>
            </a:fld>
            <a:endParaRPr lang="en-US" altLang="en-US">
              <a:solidFill>
                <a:srgbClr val="000000"/>
              </a:solidFill>
            </a:endParaRPr>
          </a:p>
        </p:txBody>
      </p:sp>
    </p:spTree>
    <p:extLst>
      <p:ext uri="{BB962C8B-B14F-4D97-AF65-F5344CB8AC3E}">
        <p14:creationId xmlns:p14="http://schemas.microsoft.com/office/powerpoint/2010/main" val="1960715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a</a:t>
            </a:r>
            <a:r>
              <a:rPr lang="en-US" baseline="0" dirty="0"/>
              <a:t> satellite animation of California’s coast.</a:t>
            </a:r>
          </a:p>
          <a:p>
            <a:pPr marL="171450" indent="-171450">
              <a:buFont typeface="Arial" panose="020B0604020202020204" pitchFamily="34" charset="0"/>
              <a:buChar char="•"/>
            </a:pPr>
            <a:r>
              <a:rPr lang="en-US" baseline="0" dirty="0"/>
              <a:t>It demonstrates how the ocean air is drawn along the coast, influencing all of our winegrowing regions.</a:t>
            </a:r>
          </a:p>
          <a:p>
            <a:pPr marL="171450" indent="-171450">
              <a:buFont typeface="Arial" panose="020B0604020202020204" pitchFamily="34" charset="0"/>
              <a:buChar char="•"/>
            </a:pPr>
            <a:r>
              <a:rPr lang="en-US" dirty="0"/>
              <a:t>The ocean breezes are drawn far east</a:t>
            </a:r>
            <a:r>
              <a:rPr lang="en-US" baseline="0" dirty="0"/>
              <a:t> towards the mountains</a:t>
            </a:r>
            <a:r>
              <a:rPr lang="en-US" dirty="0"/>
              <a:t>, cooling our inland</a:t>
            </a:r>
            <a:r>
              <a:rPr lang="en-US" baseline="0" dirty="0"/>
              <a:t> valleys and regions such as Sacramento and Lodi.</a:t>
            </a:r>
          </a:p>
          <a:p>
            <a:pPr marL="171450" indent="-171450">
              <a:buFont typeface="Arial" panose="020B0604020202020204" pitchFamily="34" charset="0"/>
              <a:buChar char="•"/>
            </a:pPr>
            <a:r>
              <a:rPr lang="en-US" baseline="0" dirty="0"/>
              <a:t>**(Play animation in slide above)**</a:t>
            </a:r>
          </a:p>
        </p:txBody>
      </p:sp>
      <p:sp>
        <p:nvSpPr>
          <p:cNvPr id="4" name="Slide Number Placeholder 3"/>
          <p:cNvSpPr>
            <a:spLocks noGrp="1"/>
          </p:cNvSpPr>
          <p:nvPr>
            <p:ph type="sldNum" sz="quarter" idx="10"/>
          </p:nvPr>
        </p:nvSpPr>
        <p:spPr/>
        <p:txBody>
          <a:bodyPr/>
          <a:lstStyle/>
          <a:p>
            <a:fld id="{4156E306-0BC5-7741-A200-F1C590E8B0CC}" type="slidenum">
              <a:rPr lang="en-US" smtClean="0"/>
              <a:pPr/>
              <a:t>3</a:t>
            </a:fld>
            <a:endParaRPr lang="en-US"/>
          </a:p>
        </p:txBody>
      </p:sp>
    </p:spTree>
    <p:extLst>
      <p:ext uri="{BB962C8B-B14F-4D97-AF65-F5344CB8AC3E}">
        <p14:creationId xmlns:p14="http://schemas.microsoft.com/office/powerpoint/2010/main" val="506732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baseline="0" dirty="0"/>
              <a:t>California vintners and growers are leaders in combining tradition and innovation.</a:t>
            </a:r>
          </a:p>
          <a:p>
            <a:pPr marL="168244" indent="-168244">
              <a:buFont typeface="Arial" panose="020B0604020202020204" pitchFamily="34" charset="0"/>
              <a:buChar char="•"/>
            </a:pPr>
            <a:r>
              <a:rPr lang="en-US" baseline="0" dirty="0"/>
              <a:t>Our 5,900 growers work with a diverse landscape, varied climate, and more than 110 winegrape varieties.  Our talented growers and vintners have all the natural ingredients to make outstanding wines.</a:t>
            </a:r>
          </a:p>
          <a:p>
            <a:pPr marL="168244" indent="-168244">
              <a:buFont typeface="Arial" panose="020B0604020202020204" pitchFamily="34" charset="0"/>
              <a:buChar char="•"/>
            </a:pPr>
            <a:r>
              <a:rPr lang="en-US" baseline="0" dirty="0"/>
              <a:t>Our multi-generational families, many originally from Italy, Germany and France, have set deep roots in California, and the state continues to attract talent from around the world.</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4</a:t>
            </a:fld>
            <a:endParaRPr lang="en-US"/>
          </a:p>
        </p:txBody>
      </p:sp>
    </p:spTree>
    <p:extLst>
      <p:ext uri="{BB962C8B-B14F-4D97-AF65-F5344CB8AC3E}">
        <p14:creationId xmlns:p14="http://schemas.microsoft.com/office/powerpoint/2010/main" val="1089814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latin typeface="Arial" panose="020B0604020202020204" pitchFamily="34" charset="0"/>
                <a:cs typeface="Arial" panose="020B0604020202020204" pitchFamily="34" charset="0"/>
              </a:rPr>
              <a:t>The geography, climate and soil in California create ideal conditions</a:t>
            </a:r>
            <a:r>
              <a:rPr lang="en-US" baseline="0" dirty="0">
                <a:latin typeface="Arial" panose="020B0604020202020204" pitchFamily="34" charset="0"/>
                <a:cs typeface="Arial" panose="020B0604020202020204" pitchFamily="34" charset="0"/>
              </a:rPr>
              <a:t> for quality </a:t>
            </a:r>
            <a:r>
              <a:rPr lang="en-US" baseline="0" dirty="0" err="1">
                <a:latin typeface="Arial" panose="020B0604020202020204" pitchFamily="34" charset="0"/>
                <a:cs typeface="Arial" panose="020B0604020202020204" pitchFamily="34" charset="0"/>
              </a:rPr>
              <a:t>winegrapes</a:t>
            </a:r>
            <a:endParaRPr lang="en-US" baseline="0" dirty="0">
              <a:latin typeface="Arial" panose="020B0604020202020204" pitchFamily="34" charset="0"/>
              <a:cs typeface="Arial" panose="020B0604020202020204" pitchFamily="34" charset="0"/>
            </a:endParaRPr>
          </a:p>
          <a:p>
            <a:pPr marL="168244" indent="-168244">
              <a:buFont typeface="Arial" panose="020B0604020202020204" pitchFamily="34" charset="0"/>
              <a:buChar char="•"/>
            </a:pPr>
            <a:r>
              <a:rPr lang="en-US" baseline="0" dirty="0">
                <a:latin typeface="Arial" panose="020B0604020202020204" pitchFamily="34" charset="0"/>
                <a:cs typeface="Arial" panose="020B0604020202020204" pitchFamily="34" charset="0"/>
              </a:rPr>
              <a:t>There are 602,000 acres (246,000 hectares) of winegrapes grown in California</a:t>
            </a:r>
          </a:p>
          <a:p>
            <a:pPr marL="168244" indent="-168244">
              <a:buFont typeface="Arial" panose="020B0604020202020204" pitchFamily="34" charset="0"/>
              <a:buChar char="•"/>
            </a:pPr>
            <a:r>
              <a:rPr lang="en-US" baseline="0" dirty="0">
                <a:latin typeface="Arial" panose="020B0604020202020204" pitchFamily="34" charset="0"/>
                <a:cs typeface="Arial" panose="020B0604020202020204" pitchFamily="34" charset="0"/>
              </a:rPr>
              <a:t>California harvested 4.0 million tons (almost 3.4 billion kilograms) of winegrapes in 2016</a:t>
            </a:r>
          </a:p>
          <a:p>
            <a:pPr marL="168244" indent="-168244">
              <a:buFont typeface="Arial" panose="020B0604020202020204" pitchFamily="34" charset="0"/>
              <a:buChar char="•"/>
            </a:pPr>
            <a:r>
              <a:rPr lang="en-US" baseline="0" dirty="0" err="1">
                <a:latin typeface="Arial" panose="020B0604020202020204" pitchFamily="34" charset="0"/>
                <a:cs typeface="Arial" panose="020B0604020202020204" pitchFamily="34" charset="0"/>
              </a:rPr>
              <a:t>Winegrapes</a:t>
            </a:r>
            <a:r>
              <a:rPr lang="en-US" baseline="0" dirty="0">
                <a:latin typeface="Arial" panose="020B0604020202020204" pitchFamily="34" charset="0"/>
                <a:cs typeface="Arial" panose="020B0604020202020204" pitchFamily="34" charset="0"/>
              </a:rPr>
              <a:t> are a top crop, but vineyards only cover about one percent of California’s vast terrain.</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5</a:t>
            </a:fld>
            <a:endParaRPr lang="en-US"/>
          </a:p>
        </p:txBody>
      </p:sp>
    </p:spTree>
    <p:extLst>
      <p:ext uri="{BB962C8B-B14F-4D97-AF65-F5344CB8AC3E}">
        <p14:creationId xmlns:p14="http://schemas.microsoft.com/office/powerpoint/2010/main" val="3600780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68244" indent="-168244">
              <a:buFont typeface="Arial" panose="020B0604020202020204" pitchFamily="34" charset="0"/>
              <a:buChar char="•"/>
            </a:pPr>
            <a:r>
              <a:rPr lang="en-US" dirty="0">
                <a:latin typeface="Arial" panose="020B0604020202020204" pitchFamily="34" charset="0"/>
                <a:cs typeface="Arial" panose="020B0604020202020204" pitchFamily="34" charset="0"/>
              </a:rPr>
              <a:t>California</a:t>
            </a:r>
            <a:r>
              <a:rPr lang="en-US" baseline="0" dirty="0">
                <a:latin typeface="Arial" panose="020B0604020202020204" pitchFamily="34" charset="0"/>
                <a:cs typeface="Arial" panose="020B0604020202020204" pitchFamily="34" charset="0"/>
              </a:rPr>
              <a:t> has hundreds of diverse microclimates</a:t>
            </a:r>
          </a:p>
          <a:p>
            <a:pPr marL="168244" indent="-168244">
              <a:buFont typeface="Arial" panose="020B0604020202020204" pitchFamily="34" charset="0"/>
              <a:buChar char="•"/>
            </a:pPr>
            <a:r>
              <a:rPr lang="en-US" baseline="0" dirty="0">
                <a:latin typeface="Arial" panose="020B0604020202020204" pitchFamily="34" charset="0"/>
                <a:cs typeface="Arial" panose="020B0604020202020204" pitchFamily="34" charset="0"/>
              </a:rPr>
              <a:t>There are 138 distinct AVAs (American Viticultural Areas)</a:t>
            </a:r>
          </a:p>
          <a:p>
            <a:pPr marL="168244" indent="-168244">
              <a:buFont typeface="Arial" panose="020B0604020202020204" pitchFamily="34" charset="0"/>
              <a:buChar char="•"/>
            </a:pPr>
            <a:r>
              <a:rPr lang="en-US" baseline="0" dirty="0">
                <a:latin typeface="Arial" panose="020B0604020202020204" pitchFamily="34" charset="0"/>
                <a:cs typeface="Arial" panose="020B0604020202020204" pitchFamily="34" charset="0"/>
              </a:rPr>
              <a:t>90% of US wine exports come from California</a:t>
            </a:r>
          </a:p>
          <a:p>
            <a:pPr marL="168244" indent="-168244">
              <a:buFont typeface="Arial" panose="020B0604020202020204" pitchFamily="34" charset="0"/>
              <a:buChar char="•"/>
            </a:pPr>
            <a:r>
              <a:rPr lang="en-US" baseline="0" dirty="0">
                <a:latin typeface="Arial" panose="020B0604020202020204" pitchFamily="34" charset="0"/>
                <a:cs typeface="Arial" panose="020B0604020202020204" pitchFamily="34" charset="0"/>
              </a:rPr>
              <a:t>California wines are sold in 138 countries</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6</a:t>
            </a:fld>
            <a:endParaRPr lang="en-US"/>
          </a:p>
        </p:txBody>
      </p:sp>
    </p:spTree>
    <p:extLst>
      <p:ext uri="{BB962C8B-B14F-4D97-AF65-F5344CB8AC3E}">
        <p14:creationId xmlns:p14="http://schemas.microsoft.com/office/powerpoint/2010/main" val="116260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t>California’s geography is diverse with mountains, valleys, coast, desert and high elevations.</a:t>
            </a:r>
          </a:p>
          <a:p>
            <a:pPr marL="168244" indent="-168244">
              <a:buFont typeface="Arial" panose="020B0604020202020204" pitchFamily="34" charset="0"/>
              <a:buChar char="•"/>
            </a:pPr>
            <a:r>
              <a:rPr lang="en-US" dirty="0"/>
              <a:t>Our coastal mountain ranges help protect California’s winegrowing regions and ensure consistent growing</a:t>
            </a:r>
            <a:r>
              <a:rPr lang="en-US" baseline="0" dirty="0"/>
              <a:t> conditions year after year.</a:t>
            </a:r>
            <a:endParaRPr lang="en-US" dirty="0"/>
          </a:p>
          <a:p>
            <a:pPr marL="168244" indent="-168244">
              <a:buFont typeface="Arial" panose="020B0604020202020204" pitchFamily="34" charset="0"/>
              <a:buChar char="•"/>
            </a:pPr>
            <a:r>
              <a:rPr lang="en-US" dirty="0"/>
              <a:t>The diverse geography that is so great for grapes is also great for outdoor recreation:  </a:t>
            </a:r>
            <a:r>
              <a:rPr lang="en-US" baseline="0" dirty="0"/>
              <a:t>relaxed beach lifestyle, dramatic desert landscapes, spectacular mountains for skiing, hiking and camping.</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7</a:t>
            </a:fld>
            <a:endParaRPr lang="en-US"/>
          </a:p>
        </p:txBody>
      </p:sp>
    </p:spTree>
    <p:extLst>
      <p:ext uri="{BB962C8B-B14F-4D97-AF65-F5344CB8AC3E}">
        <p14:creationId xmlns:p14="http://schemas.microsoft.com/office/powerpoint/2010/main" val="328761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t>Vineyards thrive on hillsides, in valleys, near the coast, rivers and lakes.</a:t>
            </a:r>
          </a:p>
          <a:p>
            <a:pPr marL="168244" indent="-168244">
              <a:buFont typeface="Arial" panose="020B0604020202020204" pitchFamily="34" charset="0"/>
              <a:buChar char="•"/>
            </a:pPr>
            <a:r>
              <a:rPr lang="en-US" dirty="0"/>
              <a:t>California has 138 American Viticultural Areas (AVAs), U.S. government</a:t>
            </a:r>
            <a:r>
              <a:rPr lang="en-US" baseline="0" dirty="0"/>
              <a:t> approved winegrowing areas.  AVAs have </a:t>
            </a:r>
            <a:r>
              <a:rPr lang="en-US" dirty="0"/>
              <a:t>unique geographical features, climate and history.</a:t>
            </a:r>
          </a:p>
        </p:txBody>
      </p:sp>
      <p:sp>
        <p:nvSpPr>
          <p:cNvPr id="4" name="Slide Number Placeholder 3"/>
          <p:cNvSpPr>
            <a:spLocks noGrp="1"/>
          </p:cNvSpPr>
          <p:nvPr>
            <p:ph type="sldNum" sz="quarter" idx="10"/>
          </p:nvPr>
        </p:nvSpPr>
        <p:spPr/>
        <p:txBody>
          <a:bodyPr/>
          <a:lstStyle/>
          <a:p>
            <a:fld id="{4156E306-0BC5-7741-A200-F1C590E8B0CC}" type="slidenum">
              <a:rPr lang="en-US" smtClean="0"/>
              <a:pPr/>
              <a:t>8</a:t>
            </a:fld>
            <a:endParaRPr lang="en-US"/>
          </a:p>
        </p:txBody>
      </p:sp>
    </p:spTree>
    <p:extLst>
      <p:ext uri="{BB962C8B-B14F-4D97-AF65-F5344CB8AC3E}">
        <p14:creationId xmlns:p14="http://schemas.microsoft.com/office/powerpoint/2010/main" val="2990484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slide illustrates how the cool air from the ocean intersects with warm inland air to create California’s signature fog.</a:t>
            </a:r>
          </a:p>
          <a:p>
            <a:pPr marL="171450" indent="-171450">
              <a:buFont typeface="Arial" panose="020B0604020202020204" pitchFamily="34" charset="0"/>
              <a:buChar char="•"/>
            </a:pPr>
            <a:r>
              <a:rPr lang="en-US" dirty="0"/>
              <a:t>California’s warm days and cool nights are the ideal conditions for </a:t>
            </a:r>
            <a:r>
              <a:rPr lang="en-US" dirty="0" err="1"/>
              <a:t>winegrape</a:t>
            </a:r>
            <a:r>
              <a:rPr lang="en-US" dirty="0"/>
              <a:t> growing.  Warm days ripen the grapes</a:t>
            </a:r>
            <a:r>
              <a:rPr lang="en-US" baseline="0" dirty="0"/>
              <a:t> and cool nights regulate the fruit maturation.</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9</a:t>
            </a:fld>
            <a:endParaRPr lang="en-US"/>
          </a:p>
        </p:txBody>
      </p:sp>
    </p:spTree>
    <p:extLst>
      <p:ext uri="{BB962C8B-B14F-4D97-AF65-F5344CB8AC3E}">
        <p14:creationId xmlns:p14="http://schemas.microsoft.com/office/powerpoint/2010/main" val="795751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 Id="rId3"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 name="Picture 6" descr="big sur-14.jpg"/>
          <p:cNvPicPr>
            <a:picLocks/>
          </p:cNvPicPr>
          <p:nvPr userDrawn="1"/>
        </p:nvPicPr>
        <p:blipFill>
          <a:blip r:embed="rId3">
            <a:extLst>
              <a:ext uri="{28A0092B-C50C-407E-A947-70E740481C1C}">
                <a14:useLocalDpi xmlns:a14="http://schemas.microsoft.com/office/drawing/2010/main"/>
              </a:ext>
            </a:extLst>
          </a:blip>
          <a:srcRect/>
          <a:stretch>
            <a:fillRect/>
          </a:stretch>
        </p:blipFill>
        <p:spPr bwMode="auto">
          <a:xfrm>
            <a:off x="260350" y="238125"/>
            <a:ext cx="86423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08948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AE20F0-5A65-154B-B6BC-2D59309C73E3}" type="datetimeFigureOut">
              <a:rPr lang="en-US" smtClean="0">
                <a:solidFill>
                  <a:prstClr val="white">
                    <a:tint val="75000"/>
                  </a:prstClr>
                </a:solidFill>
              </a:rPr>
              <a:pPr/>
              <a:t>1/7/19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ACD681C-0960-D544-9E37-236CEBB286F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25102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aseline="0">
                <a:latin typeface="Verdana"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latin typeface="Times" pitchFamily="18" charset="0"/>
              </a:defRPr>
            </a:lvl1pPr>
            <a:lvl2pPr>
              <a:defRPr baseline="0">
                <a:latin typeface="Times" pitchFamily="18" charset="0"/>
              </a:defRPr>
            </a:lvl2pPr>
            <a:lvl3pPr>
              <a:defRPr baseline="0">
                <a:latin typeface="Times" pitchFamily="18" charset="0"/>
              </a:defRPr>
            </a:lvl3pPr>
            <a:lvl4pPr>
              <a:defRPr baseline="0">
                <a:latin typeface="Times" pitchFamily="18" charset="0"/>
              </a:defRPr>
            </a:lvl4pPr>
            <a:lvl5pPr>
              <a:defRPr baseline="0">
                <a:latin typeface="Times"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dirty="0">
                <a:solidFill>
                  <a:prstClr val="white">
                    <a:tint val="75000"/>
                  </a:prstClr>
                </a:solidFill>
              </a:rPr>
              <a:t>DISCOVER CALIFORNIA WINES</a:t>
            </a: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ACD681C-0960-D544-9E37-236CEBB286F4}" type="slidenum">
              <a:rPr lang="en-US" smtClean="0">
                <a:solidFill>
                  <a:prstClr val="white">
                    <a:tint val="75000"/>
                  </a:prstClr>
                </a:solidFill>
              </a:rPr>
              <a:pPr/>
              <a:t>‹#›</a:t>
            </a:fld>
            <a:endParaRPr lang="en-US" dirty="0">
              <a:solidFill>
                <a:prstClr val="white">
                  <a:tint val="75000"/>
                </a:prstClr>
              </a:solidFill>
            </a:endParaRPr>
          </a:p>
        </p:txBody>
      </p:sp>
      <p:pic>
        <p:nvPicPr>
          <p:cNvPr id="7" name="Picture 6" descr="CA-wines-RGB.jpg"/>
          <p:cNvPicPr>
            <a:picLocks noChangeAspect="1"/>
          </p:cNvPicPr>
          <p:nvPr userDrawn="1"/>
        </p:nvPicPr>
        <p:blipFill>
          <a:blip r:embed="rId2"/>
          <a:stretch>
            <a:fillRect/>
          </a:stretch>
        </p:blipFill>
        <p:spPr>
          <a:xfrm>
            <a:off x="7336491" y="211910"/>
            <a:ext cx="1412658" cy="1112468"/>
          </a:xfrm>
          <a:prstGeom prst="rect">
            <a:avLst/>
          </a:prstGeom>
        </p:spPr>
      </p:pic>
    </p:spTree>
    <p:extLst>
      <p:ext uri="{BB962C8B-B14F-4D97-AF65-F5344CB8AC3E}">
        <p14:creationId xmlns:p14="http://schemas.microsoft.com/office/powerpoint/2010/main" val="1759105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AE20F0-5A65-154B-B6BC-2D59309C73E3}" type="datetimeFigureOut">
              <a:rPr lang="en-US" smtClean="0">
                <a:solidFill>
                  <a:prstClr val="white">
                    <a:tint val="75000"/>
                  </a:prstClr>
                </a:solidFill>
              </a:rPr>
              <a:pPr/>
              <a:t>1/7/19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ACD681C-0960-D544-9E37-236CEBB286F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39621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AE20F0-5A65-154B-B6BC-2D59309C73E3}" type="datetimeFigureOut">
              <a:rPr lang="en-US" smtClean="0">
                <a:solidFill>
                  <a:prstClr val="white">
                    <a:tint val="75000"/>
                  </a:prstClr>
                </a:solidFill>
              </a:rPr>
              <a:pPr/>
              <a:t>1/7/19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ACD681C-0960-D544-9E37-236CEBB286F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44057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AE20F0-5A65-154B-B6BC-2D59309C73E3}" type="datetimeFigureOut">
              <a:rPr lang="en-US" smtClean="0">
                <a:solidFill>
                  <a:prstClr val="white">
                    <a:tint val="75000"/>
                  </a:prstClr>
                </a:solidFill>
              </a:rPr>
              <a:pPr/>
              <a:t>1/7/19</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1ACD681C-0960-D544-9E37-236CEBB286F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7836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AE20F0-5A65-154B-B6BC-2D59309C73E3}" type="datetimeFigureOut">
              <a:rPr lang="en-US" smtClean="0">
                <a:solidFill>
                  <a:prstClr val="white">
                    <a:tint val="75000"/>
                  </a:prstClr>
                </a:solidFill>
              </a:rPr>
              <a:pPr/>
              <a:t>1/7/19</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1ACD681C-0960-D544-9E37-236CEBB286F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12779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E20F0-5A65-154B-B6BC-2D59309C73E3}" type="datetimeFigureOut">
              <a:rPr lang="en-US" smtClean="0">
                <a:solidFill>
                  <a:prstClr val="white">
                    <a:tint val="75000"/>
                  </a:prstClr>
                </a:solidFill>
              </a:rPr>
              <a:pPr/>
              <a:t>1/7/19</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1ACD681C-0960-D544-9E37-236CEBB286F4}" type="slidenum">
              <a:rPr lang="en-US" smtClean="0">
                <a:solidFill>
                  <a:prstClr val="white">
                    <a:tint val="75000"/>
                  </a:prstClr>
                </a:solidFill>
              </a:rPr>
              <a:pPr/>
              <a:t>‹#›</a:t>
            </a:fld>
            <a:endParaRPr lang="en-US" dirty="0">
              <a:solidFill>
                <a:prstClr val="white">
                  <a:tint val="75000"/>
                </a:prstClr>
              </a:solidFill>
            </a:endParaRPr>
          </a:p>
        </p:txBody>
      </p:sp>
      <p:sp>
        <p:nvSpPr>
          <p:cNvPr id="5" name="TextBox 4"/>
          <p:cNvSpPr txBox="1"/>
          <p:nvPr userDrawn="1"/>
        </p:nvSpPr>
        <p:spPr>
          <a:xfrm>
            <a:off x="2733675" y="6474096"/>
            <a:ext cx="1466850" cy="215444"/>
          </a:xfrm>
          <a:prstGeom prst="rect">
            <a:avLst/>
          </a:prstGeom>
          <a:noFill/>
        </p:spPr>
        <p:txBody>
          <a:bodyPr wrap="square" rtlCol="0">
            <a:spAutoFit/>
          </a:bodyPr>
          <a:lstStyle/>
          <a:p>
            <a:r>
              <a:rPr lang="en-US" sz="800" dirty="0">
                <a:solidFill>
                  <a:prstClr val="white">
                    <a:lumMod val="75000"/>
                  </a:prstClr>
                </a:solidFill>
                <a:latin typeface="Times" panose="02020603050405020304" pitchFamily="18" charset="0"/>
                <a:cs typeface="Times" panose="02020603050405020304" pitchFamily="18" charset="0"/>
              </a:rPr>
              <a:t>© 2014 </a:t>
            </a:r>
            <a:r>
              <a:rPr lang="en-US" sz="800" spc="50" dirty="0">
                <a:solidFill>
                  <a:prstClr val="white">
                    <a:lumMod val="75000"/>
                  </a:prstClr>
                </a:solidFill>
                <a:latin typeface="Arial" panose="020B0604020202020204" pitchFamily="34" charset="0"/>
                <a:cs typeface="Arial" panose="020B0604020202020204" pitchFamily="34" charset="0"/>
              </a:rPr>
              <a:t>Wine Institute</a:t>
            </a:r>
          </a:p>
        </p:txBody>
      </p:sp>
    </p:spTree>
    <p:extLst>
      <p:ext uri="{BB962C8B-B14F-4D97-AF65-F5344CB8AC3E}">
        <p14:creationId xmlns:p14="http://schemas.microsoft.com/office/powerpoint/2010/main" val="1318371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aseline="0">
                <a:latin typeface="Verdana"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latin typeface="Times" pitchFamily="18" charset="0"/>
              </a:defRPr>
            </a:lvl1pPr>
            <a:lvl2pPr>
              <a:defRPr baseline="0">
                <a:latin typeface="Times" pitchFamily="18" charset="0"/>
              </a:defRPr>
            </a:lvl2pPr>
            <a:lvl3pPr>
              <a:defRPr baseline="0">
                <a:latin typeface="Times" pitchFamily="18" charset="0"/>
              </a:defRPr>
            </a:lvl3pPr>
            <a:lvl4pPr>
              <a:defRPr baseline="0">
                <a:latin typeface="Times" pitchFamily="18" charset="0"/>
              </a:defRPr>
            </a:lvl4pPr>
            <a:lvl5pPr>
              <a:defRPr baseline="0">
                <a:latin typeface="Times"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dirty="0"/>
              <a:t>DISCOVER CALIFORNIA WINES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pic>
        <p:nvPicPr>
          <p:cNvPr id="7" name="Picture 6" descr="CA-wines-RGB.jpg"/>
          <p:cNvPicPr>
            <a:picLocks noChangeAspect="1"/>
          </p:cNvPicPr>
          <p:nvPr userDrawn="1"/>
        </p:nvPicPr>
        <p:blipFill>
          <a:blip r:embed="rId2"/>
          <a:stretch>
            <a:fillRect/>
          </a:stretch>
        </p:blipFill>
        <p:spPr>
          <a:xfrm>
            <a:off x="7336491" y="211910"/>
            <a:ext cx="1412658" cy="1112468"/>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AE20F0-5A65-154B-B6BC-2D59309C73E3}" type="datetimeFigureOut">
              <a:rPr lang="en-US" smtClean="0">
                <a:solidFill>
                  <a:prstClr val="white">
                    <a:tint val="75000"/>
                  </a:prstClr>
                </a:solidFill>
              </a:rPr>
              <a:pPr/>
              <a:t>1/7/19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ACD681C-0960-D544-9E37-236CEBB286F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76356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AE20F0-5A65-154B-B6BC-2D59309C73E3}" type="datetimeFigureOut">
              <a:rPr lang="en-US" smtClean="0">
                <a:solidFill>
                  <a:prstClr val="white">
                    <a:tint val="75000"/>
                  </a:prstClr>
                </a:solidFill>
              </a:rPr>
              <a:pPr/>
              <a:t>1/7/19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1ACD681C-0960-D544-9E37-236CEBB286F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27825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AE20F0-5A65-154B-B6BC-2D59309C73E3}" type="datetimeFigureOut">
              <a:rPr lang="en-US" smtClean="0">
                <a:solidFill>
                  <a:prstClr val="white">
                    <a:tint val="75000"/>
                  </a:prstClr>
                </a:solidFill>
              </a:rPr>
              <a:pPr/>
              <a:t>1/7/19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ACD681C-0960-D544-9E37-236CEBB286F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33340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AE20F0-5A65-154B-B6BC-2D59309C73E3}" type="datetimeFigureOut">
              <a:rPr lang="en-US" smtClean="0">
                <a:solidFill>
                  <a:prstClr val="white">
                    <a:tint val="75000"/>
                  </a:prstClr>
                </a:solidFill>
              </a:rPr>
              <a:pPr/>
              <a:t>1/7/19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1ACD681C-0960-D544-9E37-236CEBB286F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506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CD681C-0960-D544-9E37-236CEBB286F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ACD681C-0960-D544-9E37-236CEBB286F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ACD681C-0960-D544-9E37-236CEBB286F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a:t>DISCOVER CALIFORNIA WINES</a:t>
            </a:r>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r>
              <a:rPr lang="en-US"/>
              <a:t>DISCOVER CALIFORNIA WINES</a:t>
            </a:r>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dirty="0"/>
              <a:t>DISCOVER CALIFORNIA WINES</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p:cNvSpPr txBox="1"/>
          <p:nvPr userDrawn="1"/>
        </p:nvSpPr>
        <p:spPr>
          <a:xfrm>
            <a:off x="2733675" y="6456834"/>
            <a:ext cx="3635804" cy="230832"/>
          </a:xfrm>
          <a:prstGeom prst="rect">
            <a:avLst/>
          </a:prstGeom>
          <a:noFill/>
        </p:spPr>
        <p:txBody>
          <a:bodyPr vert="horz" wrap="square" rtlCol="0">
            <a:spAutoFit/>
          </a:bodyPr>
          <a:lstStyle/>
          <a:p>
            <a:r>
              <a:rPr lang="en-US" sz="900" dirty="0">
                <a:solidFill>
                  <a:schemeClr val="tx1">
                    <a:lumMod val="65000"/>
                  </a:schemeClr>
                </a:solidFill>
              </a:rPr>
              <a:t>© 2016 Wine Institute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dirty="0">
                <a:solidFill>
                  <a:prstClr val="white">
                    <a:tint val="75000"/>
                  </a:prstClr>
                </a:solidFill>
              </a:rPr>
              <a:t>DISCOVER CALIFORNIA WINES</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D681C-0960-D544-9E37-236CEBB286F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36271041"/>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13.png"/><Relationship Id="rId6" Type="http://schemas.openxmlformats.org/officeDocument/2006/relationships/image" Target="../media/image1.jpeg"/><Relationship Id="rId7" Type="http://schemas.openxmlformats.org/officeDocument/2006/relationships/image" Target="../media/image4.png"/><Relationship Id="rId1" Type="http://schemas.microsoft.com/office/2007/relationships/media" Target="../media/media2.wmv"/><Relationship Id="rId2" Type="http://schemas.openxmlformats.org/officeDocument/2006/relationships/video" Target="../media/media2.wm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xml"/><Relationship Id="rId5" Type="http://schemas.openxmlformats.org/officeDocument/2006/relationships/image" Target="../media/image14.png"/><Relationship Id="rId6" Type="http://schemas.openxmlformats.org/officeDocument/2006/relationships/image" Target="../media/image1.jpeg"/><Relationship Id="rId7" Type="http://schemas.openxmlformats.org/officeDocument/2006/relationships/image" Target="../media/image4.png"/><Relationship Id="rId1" Type="http://schemas.microsoft.com/office/2007/relationships/media" Target="../media/media3.wmv"/><Relationship Id="rId2" Type="http://schemas.openxmlformats.org/officeDocument/2006/relationships/video" Target="../media/media3.wmv"/></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png"/><Relationship Id="rId5" Type="http://schemas.openxmlformats.org/officeDocument/2006/relationships/image" Target="../media/image16.jp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jpe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8.jpe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9.jpe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0.jpe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1.jpe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2.jpeg"/><Relationship Id="rId5" Type="http://schemas.openxmlformats.org/officeDocument/2006/relationships/image" Target="../media/image15.png"/><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3.jpe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5.jpe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4.png"/><Relationship Id="rId5" Type="http://schemas.openxmlformats.org/officeDocument/2006/relationships/image" Target="../media/image26.JP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7.jpe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9.jpeg"/><Relationship Id="rId5" Type="http://schemas.openxmlformats.org/officeDocument/2006/relationships/image" Target="../media/image28.png"/><Relationship Id="rId6" Type="http://schemas.openxmlformats.org/officeDocument/2006/relationships/image" Target="../media/image30.jpeg"/><Relationship Id="rId7"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8.png"/><Relationship Id="rId5" Type="http://schemas.openxmlformats.org/officeDocument/2006/relationships/image" Target="../media/image32.jpeg"/><Relationship Id="rId6" Type="http://schemas.openxmlformats.org/officeDocument/2006/relationships/image" Target="../media/image33.jp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jpeg"/><Relationship Id="rId4" Type="http://schemas.openxmlformats.org/officeDocument/2006/relationships/image" Target="../media/image34.jpeg"/><Relationship Id="rId5" Type="http://schemas.openxmlformats.org/officeDocument/2006/relationships/image" Target="../media/image28.png"/><Relationship Id="rId6" Type="http://schemas.openxmlformats.org/officeDocument/2006/relationships/image" Target="../media/image35.jpe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jpeg"/><Relationship Id="rId10"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1.jpe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4.png"/><Relationship Id="rId5"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9" Type="http://schemas.openxmlformats.org/officeDocument/2006/relationships/hyperlink" Target="http://www.discovercaliforniawines.com.cn/" TargetMode="External"/><Relationship Id="rId20" Type="http://schemas.openxmlformats.org/officeDocument/2006/relationships/image" Target="../media/image50.png"/><Relationship Id="rId21" Type="http://schemas.openxmlformats.org/officeDocument/2006/relationships/image" Target="../media/image51.png"/><Relationship Id="rId10" Type="http://schemas.openxmlformats.org/officeDocument/2006/relationships/hyperlink" Target="http://www.discovercaliforniawines.de/" TargetMode="External"/><Relationship Id="rId11" Type="http://schemas.openxmlformats.org/officeDocument/2006/relationships/hyperlink" Target="http://www.discovercaliforniawines.hk/" TargetMode="External"/><Relationship Id="rId12" Type="http://schemas.openxmlformats.org/officeDocument/2006/relationships/hyperlink" Target="http://www.discovercaliforniawines.jp/" TargetMode="External"/><Relationship Id="rId13" Type="http://schemas.openxmlformats.org/officeDocument/2006/relationships/hyperlink" Target="http://www.discovercaliforniawines.com.mx/" TargetMode="External"/><Relationship Id="rId14" Type="http://schemas.openxmlformats.org/officeDocument/2006/relationships/hyperlink" Target="http://www.discovercaliforniawines.kr/" TargetMode="External"/><Relationship Id="rId15" Type="http://schemas.openxmlformats.org/officeDocument/2006/relationships/hyperlink" Target="http://www.discovercaliforniawines.tw/" TargetMode="External"/><Relationship Id="rId16" Type="http://schemas.openxmlformats.org/officeDocument/2006/relationships/hyperlink" Target="http://www.discovercaliforniawines.co.uk/" TargetMode="External"/><Relationship Id="rId17" Type="http://schemas.openxmlformats.org/officeDocument/2006/relationships/hyperlink" Target="http://www.pinterest.com/californiawines" TargetMode="External"/><Relationship Id="rId18" Type="http://schemas.openxmlformats.org/officeDocument/2006/relationships/image" Target="../media/image49.png"/><Relationship Id="rId19" Type="http://schemas.openxmlformats.org/officeDocument/2006/relationships/hyperlink" Target="http://www.youtube.com/user/wineinstitute" TargetMode="External"/><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6.png"/><Relationship Id="rId4" Type="http://schemas.openxmlformats.org/officeDocument/2006/relationships/hyperlink" Target="http://www.facebook.com/californiawines" TargetMode="External"/><Relationship Id="rId5" Type="http://schemas.openxmlformats.org/officeDocument/2006/relationships/image" Target="../media/image47.jpeg"/><Relationship Id="rId6" Type="http://schemas.openxmlformats.org/officeDocument/2006/relationships/hyperlink" Target="@CalifWines_US" TargetMode="External"/><Relationship Id="rId7" Type="http://schemas.openxmlformats.org/officeDocument/2006/relationships/image" Target="../media/image48.png"/><Relationship Id="rId8" Type="http://schemas.openxmlformats.org/officeDocument/2006/relationships/hyperlink" Target="http://www.discovercaliforniawines.ca/"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1.jpeg"/><Relationship Id="rId6" Type="http://schemas.openxmlformats.org/officeDocument/2006/relationships/image" Target="../media/image6.png"/><Relationship Id="rId7" Type="http://schemas.openxmlformats.org/officeDocument/2006/relationships/image" Target="../media/image7.png"/><Relationship Id="rId1" Type="http://schemas.microsoft.com/office/2007/relationships/media" Target="../media/media1.wmv"/><Relationship Id="rId2" Type="http://schemas.openxmlformats.org/officeDocument/2006/relationships/video" Target="../media/media1.wmv"/></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8.jpe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jpe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5"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5"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jpe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newton_vineyard-2.jpg"/>
          <p:cNvPicPr>
            <a:picLocks noChangeAspect="1"/>
          </p:cNvPicPr>
          <p:nvPr/>
        </p:nvPicPr>
        <p:blipFill>
          <a:blip r:embed="rId3"/>
          <a:stretch>
            <a:fillRect/>
          </a:stretch>
        </p:blipFill>
        <p:spPr>
          <a:xfrm>
            <a:off x="0" y="0"/>
            <a:ext cx="9144000" cy="5795664"/>
          </a:xfrm>
          <a:prstGeom prst="rect">
            <a:avLst/>
          </a:prstGeom>
        </p:spPr>
      </p:pic>
      <p:sp>
        <p:nvSpPr>
          <p:cNvPr id="6" name="TextBox 5"/>
          <p:cNvSpPr txBox="1"/>
          <p:nvPr/>
        </p:nvSpPr>
        <p:spPr>
          <a:xfrm>
            <a:off x="2530267" y="5922201"/>
            <a:ext cx="6218882" cy="600164"/>
          </a:xfrm>
          <a:prstGeom prst="rect">
            <a:avLst/>
          </a:prstGeom>
          <a:noFill/>
        </p:spPr>
        <p:txBody>
          <a:bodyPr wrap="none" rtlCol="0">
            <a:spAutoFit/>
          </a:bodyPr>
          <a:lstStyle/>
          <a:p>
            <a:pPr algn="r">
              <a:spcAft>
                <a:spcPts val="600"/>
              </a:spcAft>
            </a:pPr>
            <a:r>
              <a:rPr lang="en-US" sz="1400" dirty="0">
                <a:latin typeface="Times" pitchFamily="18" charset="0"/>
                <a:cs typeface="Times" pitchFamily="18" charset="0"/>
              </a:rPr>
              <a:t>/  </a:t>
            </a:r>
            <a:r>
              <a:rPr lang="en-US" sz="1400" dirty="0">
                <a:solidFill>
                  <a:srgbClr val="F2A800"/>
                </a:solidFill>
                <a:latin typeface="Times" pitchFamily="18" charset="0"/>
                <a:cs typeface="Times" pitchFamily="18" charset="0"/>
              </a:rPr>
              <a:t>PRESENTED BY JANE DOE, Wine Institute Director of International Marketing</a:t>
            </a:r>
          </a:p>
          <a:p>
            <a:pPr algn="r">
              <a:spcAft>
                <a:spcPts val="600"/>
              </a:spcAft>
            </a:pPr>
            <a:r>
              <a:rPr lang="en-US" sz="1400" dirty="0">
                <a:latin typeface="Times" pitchFamily="18" charset="0"/>
                <a:cs typeface="Times" pitchFamily="18" charset="0"/>
              </a:rPr>
              <a:t>May 2017</a:t>
            </a:r>
          </a:p>
        </p:txBody>
      </p:sp>
      <p:pic>
        <p:nvPicPr>
          <p:cNvPr id="5" name="Picture 4" descr="CA-wines-RGB.jpg"/>
          <p:cNvPicPr>
            <a:picLocks noChangeAspect="1"/>
          </p:cNvPicPr>
          <p:nvPr/>
        </p:nvPicPr>
        <p:blipFill>
          <a:blip r:embed="rId4"/>
          <a:stretch>
            <a:fillRect/>
          </a:stretch>
        </p:blipFill>
        <p:spPr>
          <a:xfrm>
            <a:off x="7412691" y="211910"/>
            <a:ext cx="1412658" cy="1112468"/>
          </a:xfrm>
          <a:prstGeom prst="rect">
            <a:avLst/>
          </a:prstGeom>
        </p:spPr>
      </p:pic>
      <p:sp>
        <p:nvSpPr>
          <p:cNvPr id="7" name="TextBox 6"/>
          <p:cNvSpPr txBox="1"/>
          <p:nvPr/>
        </p:nvSpPr>
        <p:spPr>
          <a:xfrm>
            <a:off x="3219450" y="3486150"/>
            <a:ext cx="458780" cy="338554"/>
          </a:xfrm>
          <a:prstGeom prst="rect">
            <a:avLst/>
          </a:prstGeom>
          <a:noFill/>
        </p:spPr>
        <p:txBody>
          <a:bodyPr wrap="none" rtlCol="0">
            <a:spAutoFit/>
          </a:bodyPr>
          <a:lstStyle/>
          <a:p>
            <a:r>
              <a:rPr lang="en-US" sz="1600" dirty="0"/>
              <a:t>TM</a:t>
            </a:r>
          </a:p>
        </p:txBody>
      </p:sp>
    </p:spTree>
    <p:extLst>
      <p:ext uri="{BB962C8B-B14F-4D97-AF65-F5344CB8AC3E}">
        <p14:creationId xmlns:p14="http://schemas.microsoft.com/office/powerpoint/2010/main" val="238154283"/>
      </p:ext>
    </p:extLst>
  </p:cSld>
  <p:clrMapOvr>
    <a:masterClrMapping/>
  </p:clrMapOvr>
  <p:transition xmlns:p14="http://schemas.microsoft.com/office/powerpoint/2010/mai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dia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7011" y="1483536"/>
            <a:ext cx="6238875" cy="3509367"/>
          </a:xfrm>
          <a:prstGeom prst="rect">
            <a:avLst/>
          </a:prstGeom>
        </p:spPr>
      </p:pic>
      <p:sp>
        <p:nvSpPr>
          <p:cNvPr id="3" name="Content Placeholder 2"/>
          <p:cNvSpPr>
            <a:spLocks noGrp="1"/>
          </p:cNvSpPr>
          <p:nvPr>
            <p:ph idx="4294967295"/>
          </p:nvPr>
        </p:nvSpPr>
        <p:spPr>
          <a:xfrm>
            <a:off x="88686" y="3066229"/>
            <a:ext cx="4231085" cy="1179866"/>
          </a:xfrm>
        </p:spPr>
        <p:txBody>
          <a:bodyPr>
            <a:normAutofit/>
          </a:bodyPr>
          <a:lstStyle/>
          <a:p>
            <a:pPr marL="0" indent="0">
              <a:buNone/>
            </a:pPr>
            <a:r>
              <a:rPr lang="en-US" sz="1800" b="1" dirty="0">
                <a:solidFill>
                  <a:schemeClr val="accent5">
                    <a:lumMod val="60000"/>
                    <a:lumOff val="40000"/>
                  </a:schemeClr>
                </a:solidFill>
                <a:latin typeface="Times"/>
                <a:cs typeface="Times"/>
              </a:rPr>
              <a:t>Cool Ocean Air </a:t>
            </a:r>
            <a:r>
              <a:rPr lang="en-US" sz="1800" b="1" dirty="0">
                <a:solidFill>
                  <a:schemeClr val="accent5">
                    <a:lumMod val="60000"/>
                    <a:lumOff val="40000"/>
                  </a:schemeClr>
                </a:solidFill>
                <a:latin typeface="Times"/>
                <a:cs typeface="Times"/>
                <a:sym typeface="Wingdings" panose="05000000000000000000" pitchFamily="2" charset="2"/>
              </a:rPr>
              <a:t></a:t>
            </a:r>
            <a:endParaRPr lang="en-US" sz="1800" b="1" dirty="0">
              <a:solidFill>
                <a:schemeClr val="accent5">
                  <a:lumMod val="60000"/>
                  <a:lumOff val="40000"/>
                </a:schemeClr>
              </a:solidFill>
              <a:latin typeface="Times"/>
              <a:cs typeface="Times"/>
            </a:endParaRPr>
          </a:p>
          <a:p>
            <a:pPr marL="0" indent="0">
              <a:buNone/>
            </a:pPr>
            <a:endParaRPr lang="en-US" sz="1000" b="1" dirty="0">
              <a:solidFill>
                <a:schemeClr val="accent5">
                  <a:lumMod val="60000"/>
                  <a:lumOff val="40000"/>
                </a:schemeClr>
              </a:solidFill>
              <a:latin typeface="Times"/>
              <a:cs typeface="Times"/>
            </a:endParaRPr>
          </a:p>
          <a:p>
            <a:pPr marL="0" indent="0">
              <a:buNone/>
            </a:pPr>
            <a:r>
              <a:rPr lang="en-US" sz="1800" b="1" dirty="0">
                <a:solidFill>
                  <a:schemeClr val="accent6">
                    <a:lumMod val="75000"/>
                  </a:schemeClr>
                </a:solidFill>
                <a:latin typeface="Times"/>
                <a:cs typeface="Times"/>
              </a:rPr>
              <a:t>Warm Inland Air </a:t>
            </a:r>
            <a:r>
              <a:rPr lang="en-US" sz="1800" b="1" dirty="0">
                <a:solidFill>
                  <a:schemeClr val="accent6">
                    <a:lumMod val="75000"/>
                  </a:schemeClr>
                </a:solidFill>
                <a:latin typeface="Times"/>
                <a:cs typeface="Times"/>
                <a:sym typeface="Wingdings" panose="05000000000000000000" pitchFamily="2" charset="2"/>
              </a:rPr>
              <a:t></a:t>
            </a:r>
            <a:endParaRPr lang="en-US" sz="1800" b="1" dirty="0">
              <a:solidFill>
                <a:schemeClr val="accent6">
                  <a:lumMod val="75000"/>
                </a:schemeClr>
              </a:solidFill>
              <a:latin typeface="Times"/>
              <a:cs typeface="Times"/>
            </a:endParaRP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9" name="Picture 18" descr="CA-wines-RGB.jpg"/>
          <p:cNvPicPr>
            <a:picLocks noChangeAspect="1"/>
          </p:cNvPicPr>
          <p:nvPr/>
        </p:nvPicPr>
        <p:blipFill>
          <a:blip r:embed="rId6"/>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7"/>
          <a:stretch>
            <a:fillRect/>
          </a:stretch>
        </p:blipFill>
        <p:spPr>
          <a:xfrm>
            <a:off x="334495" y="730918"/>
            <a:ext cx="6142977" cy="480059"/>
          </a:xfrm>
          <a:prstGeom prst="rect">
            <a:avLst/>
          </a:prstGeom>
        </p:spPr>
      </p:pic>
      <p:sp>
        <p:nvSpPr>
          <p:cNvPr id="12"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CLIMATE</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11" name="Content Placeholder 2"/>
          <p:cNvSpPr txBox="1">
            <a:spLocks/>
          </p:cNvSpPr>
          <p:nvPr/>
        </p:nvSpPr>
        <p:spPr>
          <a:xfrm>
            <a:off x="2064559" y="5344210"/>
            <a:ext cx="6226175" cy="8255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a:latin typeface="Times"/>
                <a:cs typeface="Times"/>
              </a:rPr>
              <a:t>As a result of California’s long coastline &amp; varied topography:</a:t>
            </a:r>
          </a:p>
          <a:p>
            <a:pPr marL="0" indent="0">
              <a:buFont typeface="Arial"/>
              <a:buNone/>
            </a:pPr>
            <a:r>
              <a:rPr lang="en-US" sz="1600" dirty="0">
                <a:latin typeface="Times"/>
                <a:cs typeface="Times"/>
              </a:rPr>
              <a:t>	-  Abundant sunshine + maritime influence</a:t>
            </a:r>
          </a:p>
          <a:p>
            <a:pPr marL="0" indent="0">
              <a:buFont typeface="Arial"/>
              <a:buNone/>
            </a:pPr>
            <a:r>
              <a:rPr lang="en-US" sz="1600" dirty="0">
                <a:latin typeface="Times"/>
                <a:cs typeface="Times"/>
              </a:rPr>
              <a:t>	-  </a:t>
            </a:r>
            <a:r>
              <a:rPr lang="en-US" sz="1800" b="1" dirty="0">
                <a:solidFill>
                  <a:schemeClr val="accent6">
                    <a:lumMod val="75000"/>
                  </a:schemeClr>
                </a:solidFill>
                <a:latin typeface="Times"/>
                <a:cs typeface="Times"/>
              </a:rPr>
              <a:t>Hot</a:t>
            </a:r>
            <a:r>
              <a:rPr lang="en-US" sz="1600" dirty="0">
                <a:latin typeface="Times"/>
                <a:cs typeface="Times"/>
              </a:rPr>
              <a:t> + </a:t>
            </a:r>
            <a:r>
              <a:rPr lang="en-US" sz="1800" b="1" dirty="0">
                <a:solidFill>
                  <a:schemeClr val="accent5">
                    <a:lumMod val="60000"/>
                    <a:lumOff val="40000"/>
                  </a:schemeClr>
                </a:solidFill>
                <a:latin typeface="Times"/>
                <a:cs typeface="Times"/>
              </a:rPr>
              <a:t>Cold</a:t>
            </a:r>
            <a:r>
              <a:rPr lang="en-US" sz="1600" dirty="0">
                <a:latin typeface="Times"/>
                <a:cs typeface="Times"/>
              </a:rPr>
              <a:t> air create fog</a:t>
            </a:r>
          </a:p>
        </p:txBody>
      </p:sp>
      <p:sp>
        <p:nvSpPr>
          <p:cNvPr id="15" name="TextBox 14"/>
          <p:cNvSpPr txBox="1"/>
          <p:nvPr/>
        </p:nvSpPr>
        <p:spPr>
          <a:xfrm>
            <a:off x="6965018" y="4686055"/>
            <a:ext cx="2308004" cy="369332"/>
          </a:xfrm>
          <a:prstGeom prst="rect">
            <a:avLst/>
          </a:prstGeom>
          <a:noFill/>
        </p:spPr>
        <p:txBody>
          <a:bodyPr wrap="none" rtlCol="0">
            <a:spAutoFit/>
          </a:bodyPr>
          <a:lstStyle/>
          <a:p>
            <a:r>
              <a:rPr lang="en-US" i="1" dirty="0"/>
              <a:t>Click to play animation</a:t>
            </a:r>
          </a:p>
        </p:txBody>
      </p:sp>
    </p:spTree>
    <p:extLst>
      <p:ext uri="{BB962C8B-B14F-4D97-AF65-F5344CB8AC3E}">
        <p14:creationId xmlns:p14="http://schemas.microsoft.com/office/powerpoint/2010/main" val="303035507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6915" y="2173921"/>
            <a:ext cx="6163733" cy="3467100"/>
          </a:xfrm>
          <a:prstGeom prst="rect">
            <a:avLst/>
          </a:prstGeom>
        </p:spPr>
      </p:pic>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9" name="Picture 18" descr="CA-wines-RGB.jpg"/>
          <p:cNvPicPr>
            <a:picLocks noChangeAspect="1"/>
          </p:cNvPicPr>
          <p:nvPr/>
        </p:nvPicPr>
        <p:blipFill>
          <a:blip r:embed="rId6"/>
          <a:stretch>
            <a:fillRect/>
          </a:stretch>
        </p:blipFill>
        <p:spPr>
          <a:xfrm>
            <a:off x="7412691" y="211910"/>
            <a:ext cx="1412658" cy="1112468"/>
          </a:xfrm>
          <a:prstGeom prst="rect">
            <a:avLst/>
          </a:prstGeom>
        </p:spPr>
      </p:pic>
      <p:sp>
        <p:nvSpPr>
          <p:cNvPr id="10" name="Content Placeholder 2"/>
          <p:cNvSpPr txBox="1">
            <a:spLocks/>
          </p:cNvSpPr>
          <p:nvPr/>
        </p:nvSpPr>
        <p:spPr>
          <a:xfrm>
            <a:off x="461280" y="2096258"/>
            <a:ext cx="2890601" cy="181121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Times"/>
                <a:cs typeface="Times"/>
              </a:rPr>
              <a:t>The formation of California created a large diversity of 2,800 soil types, among them: </a:t>
            </a:r>
          </a:p>
        </p:txBody>
      </p:sp>
      <p:sp>
        <p:nvSpPr>
          <p:cNvPr id="14" name="Content Placeholder 2"/>
          <p:cNvSpPr txBox="1">
            <a:spLocks/>
          </p:cNvSpPr>
          <p:nvPr/>
        </p:nvSpPr>
        <p:spPr>
          <a:xfrm>
            <a:off x="576209" y="3207614"/>
            <a:ext cx="2598344" cy="25573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Times"/>
                <a:cs typeface="Times"/>
              </a:rPr>
              <a:t>Sand</a:t>
            </a:r>
          </a:p>
          <a:p>
            <a:r>
              <a:rPr lang="en-US" sz="1800" dirty="0">
                <a:latin typeface="Times"/>
                <a:cs typeface="Times"/>
              </a:rPr>
              <a:t>Clay</a:t>
            </a:r>
          </a:p>
          <a:p>
            <a:r>
              <a:rPr lang="en-US" sz="1800" dirty="0">
                <a:latin typeface="Times"/>
                <a:cs typeface="Times"/>
              </a:rPr>
              <a:t>Loam</a:t>
            </a:r>
          </a:p>
          <a:p>
            <a:r>
              <a:rPr lang="en-US" sz="1800" dirty="0">
                <a:latin typeface="Times"/>
                <a:cs typeface="Times"/>
              </a:rPr>
              <a:t>Granite</a:t>
            </a:r>
          </a:p>
          <a:p>
            <a:r>
              <a:rPr lang="en-US" sz="1800" dirty="0">
                <a:latin typeface="Times"/>
                <a:cs typeface="Times"/>
              </a:rPr>
              <a:t>Volcanic ash</a:t>
            </a:r>
          </a:p>
          <a:p>
            <a:r>
              <a:rPr lang="en-US" sz="1800" dirty="0">
                <a:latin typeface="Times"/>
                <a:cs typeface="Times"/>
              </a:rPr>
              <a:t>Seabed soil</a:t>
            </a:r>
          </a:p>
          <a:p>
            <a:r>
              <a:rPr lang="en-US" sz="1800" dirty="0">
                <a:latin typeface="Times"/>
                <a:cs typeface="Times"/>
              </a:rPr>
              <a:t>River-run gravel</a:t>
            </a:r>
          </a:p>
        </p:txBody>
      </p:sp>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7"/>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SOILS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12" name="TextBox 11"/>
          <p:cNvSpPr txBox="1"/>
          <p:nvPr/>
        </p:nvSpPr>
        <p:spPr>
          <a:xfrm>
            <a:off x="6844169" y="5319023"/>
            <a:ext cx="2308004" cy="369332"/>
          </a:xfrm>
          <a:prstGeom prst="rect">
            <a:avLst/>
          </a:prstGeom>
          <a:noFill/>
        </p:spPr>
        <p:txBody>
          <a:bodyPr wrap="none" rtlCol="0">
            <a:spAutoFit/>
          </a:bodyPr>
          <a:lstStyle/>
          <a:p>
            <a:r>
              <a:rPr lang="en-US" i="1" dirty="0"/>
              <a:t>Click to play animation</a:t>
            </a:r>
          </a:p>
        </p:txBody>
      </p:sp>
    </p:spTree>
    <p:extLst>
      <p:ext uri="{BB962C8B-B14F-4D97-AF65-F5344CB8AC3E}">
        <p14:creationId xmlns:p14="http://schemas.microsoft.com/office/powerpoint/2010/main" val="358120449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9" name="Picture 1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6" name="TextBox 15"/>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8" name="Picture 17" descr="DISCOVER-CALIFORNIA.png"/>
          <p:cNvPicPr>
            <a:picLocks noChangeAspect="1"/>
          </p:cNvPicPr>
          <p:nvPr/>
        </p:nvPicPr>
        <p:blipFill>
          <a:blip r:embed="rId4"/>
          <a:stretch>
            <a:fillRect/>
          </a:stretch>
        </p:blipFill>
        <p:spPr>
          <a:xfrm>
            <a:off x="334495" y="730918"/>
            <a:ext cx="6142977" cy="480059"/>
          </a:xfrm>
          <a:prstGeom prst="rect">
            <a:avLst/>
          </a:prstGeom>
        </p:spPr>
      </p:pic>
      <p:pic>
        <p:nvPicPr>
          <p:cNvPr id="7" name="Picture 6"/>
          <p:cNvPicPr>
            <a:picLocks noChangeAspect="1"/>
          </p:cNvPicPr>
          <p:nvPr/>
        </p:nvPicPr>
        <p:blipFill>
          <a:blip r:embed="rId5"/>
          <a:stretch>
            <a:fillRect/>
          </a:stretch>
        </p:blipFill>
        <p:spPr>
          <a:xfrm>
            <a:off x="336062" y="1448203"/>
            <a:ext cx="8455066" cy="4848959"/>
          </a:xfrm>
          <a:prstGeom prst="rect">
            <a:avLst/>
          </a:prstGeom>
        </p:spPr>
      </p:pic>
      <p:sp>
        <p:nvSpPr>
          <p:cNvPr id="8" name="Rectangle 7"/>
          <p:cNvSpPr/>
          <p:nvPr/>
        </p:nvSpPr>
        <p:spPr>
          <a:xfrm>
            <a:off x="3810000" y="4303534"/>
            <a:ext cx="4572000" cy="1323439"/>
          </a:xfrm>
          <a:prstGeom prst="rect">
            <a:avLst/>
          </a:prstGeom>
        </p:spPr>
        <p:txBody>
          <a:bodyPr>
            <a:spAutoFit/>
          </a:bodyPr>
          <a:lstStyle/>
          <a:p>
            <a:pPr algn="r"/>
            <a:r>
              <a:rPr lang="en-US" sz="2000" i="1" dirty="0">
                <a:latin typeface="Times"/>
                <a:cs typeface="Times"/>
              </a:rPr>
              <a:t>What is an AVA?</a:t>
            </a:r>
          </a:p>
          <a:p>
            <a:pPr algn="r"/>
            <a:r>
              <a:rPr lang="en-US" sz="2000" dirty="0">
                <a:latin typeface="Times"/>
                <a:cs typeface="Times"/>
              </a:rPr>
              <a:t>American </a:t>
            </a:r>
            <a:r>
              <a:rPr lang="en-US" sz="2000" dirty="0" err="1">
                <a:latin typeface="Times"/>
                <a:cs typeface="Times"/>
              </a:rPr>
              <a:t>Viticultural</a:t>
            </a:r>
            <a:r>
              <a:rPr lang="en-US" sz="2000" dirty="0">
                <a:latin typeface="Times"/>
                <a:cs typeface="Times"/>
              </a:rPr>
              <a:t> Area:</a:t>
            </a:r>
          </a:p>
          <a:p>
            <a:pPr algn="r"/>
            <a:r>
              <a:rPr lang="en-US" sz="2000" dirty="0">
                <a:latin typeface="Times"/>
                <a:cs typeface="Times"/>
              </a:rPr>
              <a:t>A U.S. government recognized </a:t>
            </a:r>
          </a:p>
          <a:p>
            <a:pPr algn="r"/>
            <a:r>
              <a:rPr lang="en-US" sz="2000" dirty="0">
                <a:latin typeface="Times"/>
                <a:cs typeface="Times"/>
              </a:rPr>
              <a:t>winegrowing region</a:t>
            </a:r>
          </a:p>
        </p:txBody>
      </p:sp>
    </p:spTree>
    <p:extLst>
      <p:ext uri="{BB962C8B-B14F-4D97-AF65-F5344CB8AC3E}">
        <p14:creationId xmlns:p14="http://schemas.microsoft.com/office/powerpoint/2010/main" val="187865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232367" y="1852801"/>
            <a:ext cx="4086134" cy="3785652"/>
          </a:xfrm>
          <a:prstGeom prst="rect">
            <a:avLst/>
          </a:prstGeom>
          <a:noFill/>
        </p:spPr>
        <p:txBody>
          <a:bodyPr wrap="square" rtlCol="0">
            <a:spAutoFit/>
          </a:bodyPr>
          <a:lstStyle/>
          <a:p>
            <a:r>
              <a:rPr lang="en-US" sz="2400" b="1" dirty="0">
                <a:solidFill>
                  <a:srgbClr val="FF6600"/>
                </a:solidFill>
                <a:latin typeface="Times"/>
                <a:cs typeface="Times"/>
              </a:rPr>
              <a:t>North Coast (54 AVAs</a:t>
            </a:r>
            <a:r>
              <a:rPr lang="en-US" sz="2400" b="1" dirty="0">
                <a:solidFill>
                  <a:schemeClr val="accent6">
                    <a:lumMod val="75000"/>
                  </a:schemeClr>
                </a:solidFill>
                <a:latin typeface="Times"/>
                <a:cs typeface="Times"/>
              </a:rPr>
              <a:t>) </a:t>
            </a:r>
          </a:p>
          <a:p>
            <a:endParaRPr lang="en-US" sz="1600" dirty="0">
              <a:solidFill>
                <a:schemeClr val="bg1"/>
              </a:solidFill>
              <a:latin typeface="Times"/>
              <a:cs typeface="Times"/>
            </a:endParaRPr>
          </a:p>
          <a:p>
            <a:r>
              <a:rPr lang="en-US" sz="2400" dirty="0">
                <a:solidFill>
                  <a:schemeClr val="bg1"/>
                </a:solidFill>
                <a:latin typeface="Times"/>
                <a:cs typeface="Times"/>
              </a:rPr>
              <a:t>One of the coolest climates in the state</a:t>
            </a:r>
          </a:p>
          <a:p>
            <a:endParaRPr lang="en-US" sz="1600" dirty="0">
              <a:solidFill>
                <a:schemeClr val="bg1"/>
              </a:solidFill>
              <a:latin typeface="Times"/>
              <a:cs typeface="Times"/>
            </a:endParaRPr>
          </a:p>
          <a:p>
            <a:r>
              <a:rPr lang="en-US" sz="2400" dirty="0">
                <a:solidFill>
                  <a:schemeClr val="bg1"/>
                </a:solidFill>
                <a:latin typeface="Times"/>
                <a:cs typeface="Times"/>
              </a:rPr>
              <a:t>Home to more than half of California’s wineries</a:t>
            </a:r>
          </a:p>
          <a:p>
            <a:endParaRPr lang="en-US" sz="1600" dirty="0">
              <a:solidFill>
                <a:schemeClr val="bg1"/>
              </a:solidFill>
              <a:latin typeface="Times"/>
              <a:cs typeface="Times"/>
            </a:endParaRPr>
          </a:p>
          <a:p>
            <a:r>
              <a:rPr lang="en-US" sz="2400" dirty="0">
                <a:solidFill>
                  <a:schemeClr val="bg1"/>
                </a:solidFill>
                <a:latin typeface="Times"/>
                <a:cs typeface="Times"/>
              </a:rPr>
              <a:t>The scenery along the North Coast is as memorable as the wine</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7344" y="1809476"/>
            <a:ext cx="2778335" cy="4083994"/>
          </a:xfrm>
          <a:prstGeom prst="rect">
            <a:avLst/>
          </a:prstGeom>
        </p:spPr>
      </p:pic>
      <p:sp>
        <p:nvSpPr>
          <p:cNvPr id="12" name="TextBox 11"/>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3" name="Picture 12"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5BA2D"/>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lang="en-US" sz="1600" b="1" noProof="0" dirty="0">
                <a:latin typeface="Georgia" pitchFamily="18" charset="0"/>
                <a:ea typeface="+mj-ea"/>
                <a:cs typeface="+mj-cs"/>
              </a:rPr>
              <a:t>NORTH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1994256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117960"/>
            <a:ext cx="3863289" cy="3970318"/>
          </a:xfrm>
          <a:prstGeom prst="rect">
            <a:avLst/>
          </a:prstGeom>
          <a:noFill/>
        </p:spPr>
        <p:txBody>
          <a:bodyPr wrap="square" rtlCol="0">
            <a:spAutoFit/>
          </a:bodyPr>
          <a:lstStyle/>
          <a:p>
            <a:r>
              <a:rPr lang="en-US" sz="2100" b="1" dirty="0">
                <a:solidFill>
                  <a:schemeClr val="accent3">
                    <a:lumMod val="75000"/>
                  </a:schemeClr>
                </a:solidFill>
                <a:latin typeface="Times"/>
                <a:cs typeface="Times"/>
              </a:rPr>
              <a:t>Central Coast (43 AVAs) and</a:t>
            </a:r>
          </a:p>
          <a:p>
            <a:r>
              <a:rPr lang="en-US" sz="2100" b="1" dirty="0">
                <a:solidFill>
                  <a:schemeClr val="accent3">
                    <a:lumMod val="75000"/>
                  </a:schemeClr>
                </a:solidFill>
                <a:latin typeface="Times"/>
                <a:cs typeface="Times"/>
              </a:rPr>
              <a:t>Santa </a:t>
            </a:r>
            <a:r>
              <a:rPr lang="en-US" sz="2100" b="1">
                <a:solidFill>
                  <a:schemeClr val="accent3">
                    <a:lumMod val="75000"/>
                  </a:schemeClr>
                </a:solidFill>
                <a:latin typeface="Times"/>
                <a:cs typeface="Times"/>
              </a:rPr>
              <a:t>Cruz Mountains (1 AVA)</a:t>
            </a:r>
            <a:endParaRPr lang="en-US" sz="2100" b="1" dirty="0">
              <a:solidFill>
                <a:schemeClr val="accent3">
                  <a:lumMod val="75000"/>
                </a:schemeClr>
              </a:solidFill>
              <a:latin typeface="Times"/>
              <a:cs typeface="Times"/>
            </a:endParaRPr>
          </a:p>
          <a:p>
            <a:endParaRPr lang="en-US" sz="2100" b="1" dirty="0">
              <a:solidFill>
                <a:schemeClr val="bg1"/>
              </a:solidFill>
              <a:latin typeface="Times"/>
              <a:cs typeface="Times"/>
            </a:endParaRPr>
          </a:p>
          <a:p>
            <a:r>
              <a:rPr lang="en-US" sz="2100" dirty="0">
                <a:solidFill>
                  <a:schemeClr val="bg1"/>
                </a:solidFill>
                <a:latin typeface="Times"/>
                <a:cs typeface="Times"/>
              </a:rPr>
              <a:t>Weather transitions from cool coastal to warmer inland areas</a:t>
            </a:r>
          </a:p>
          <a:p>
            <a:endParaRPr lang="en-US" sz="2100" dirty="0">
              <a:solidFill>
                <a:schemeClr val="bg1"/>
              </a:solidFill>
              <a:latin typeface="Times"/>
              <a:cs typeface="Times"/>
            </a:endParaRPr>
          </a:p>
          <a:p>
            <a:r>
              <a:rPr lang="en-US" sz="2100" dirty="0">
                <a:solidFill>
                  <a:schemeClr val="bg1"/>
                </a:solidFill>
                <a:latin typeface="Times"/>
                <a:cs typeface="Times"/>
              </a:rPr>
              <a:t>One of the fastest growing wine regions in the state</a:t>
            </a:r>
          </a:p>
          <a:p>
            <a:endParaRPr lang="en-US" sz="2100" dirty="0">
              <a:solidFill>
                <a:schemeClr val="bg1"/>
              </a:solidFill>
              <a:latin typeface="Times"/>
              <a:cs typeface="Times"/>
            </a:endParaRPr>
          </a:p>
          <a:p>
            <a:r>
              <a:rPr lang="en-US" sz="2100" dirty="0">
                <a:solidFill>
                  <a:schemeClr val="bg1"/>
                </a:solidFill>
                <a:latin typeface="Times"/>
                <a:cs typeface="Times"/>
              </a:rPr>
              <a:t>Grapes have been cultivated here since the 1700s</a:t>
            </a:r>
          </a:p>
          <a:p>
            <a:endParaRPr lang="en-US" sz="2100" dirty="0">
              <a:solidFill>
                <a:schemeClr val="bg1"/>
              </a:solidFill>
              <a:latin typeface="Times"/>
              <a:cs typeface="Times"/>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70828" y="1666658"/>
            <a:ext cx="2296621" cy="4369630"/>
          </a:xfrm>
          <a:prstGeom prst="rect">
            <a:avLst/>
          </a:prstGeom>
        </p:spPr>
      </p:pic>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5BA2D"/>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lang="en-US" sz="1600" b="1" dirty="0">
                <a:latin typeface="Georgia" pitchFamily="18" charset="0"/>
                <a:ea typeface="+mj-ea"/>
                <a:cs typeface="+mj-cs"/>
              </a:rPr>
              <a:t>CENTRAL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291397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606822"/>
            <a:ext cx="3896701" cy="2354491"/>
          </a:xfrm>
          <a:prstGeom prst="rect">
            <a:avLst/>
          </a:prstGeom>
          <a:noFill/>
        </p:spPr>
        <p:txBody>
          <a:bodyPr wrap="square" rtlCol="0">
            <a:spAutoFit/>
          </a:bodyPr>
          <a:lstStyle/>
          <a:p>
            <a:r>
              <a:rPr lang="en-US" sz="2100" b="1" dirty="0">
                <a:solidFill>
                  <a:srgbClr val="00B0F0"/>
                </a:solidFill>
                <a:latin typeface="Times"/>
                <a:cs typeface="Times"/>
              </a:rPr>
              <a:t>Inland Valleys  (18 AVAs)</a:t>
            </a:r>
          </a:p>
          <a:p>
            <a:r>
              <a:rPr lang="en-US" sz="2100" b="1" dirty="0">
                <a:solidFill>
                  <a:schemeClr val="bg1"/>
                </a:solidFill>
                <a:latin typeface="Times"/>
                <a:cs typeface="Times"/>
              </a:rPr>
              <a:t>      </a:t>
            </a:r>
          </a:p>
          <a:p>
            <a:r>
              <a:rPr lang="en-US" sz="2100" dirty="0">
                <a:solidFill>
                  <a:schemeClr val="bg1"/>
                </a:solidFill>
                <a:latin typeface="Times"/>
                <a:cs typeface="Times"/>
              </a:rPr>
              <a:t>One of the most fertile farmlands in the world, California’s sunny inland valleys are great for grapes and hundreds of other agricultural crops </a:t>
            </a: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6658"/>
            <a:ext cx="3348632" cy="4369630"/>
          </a:xfrm>
          <a:prstGeom prst="rect">
            <a:avLst/>
          </a:prstGeom>
        </p:spPr>
      </p:pic>
      <p:cxnSp>
        <p:nvCxnSpPr>
          <p:cNvPr id="12" name="Straight Connector 11"/>
          <p:cNvCxnSpPr/>
          <p:nvPr/>
        </p:nvCxnSpPr>
        <p:spPr>
          <a:xfrm flipH="1">
            <a:off x="2069630" y="2840566"/>
            <a:ext cx="2385582" cy="743656"/>
          </a:xfrm>
          <a:prstGeom prst="line">
            <a:avLst/>
          </a:prstGeom>
          <a:ln>
            <a:solidFill>
              <a:srgbClr val="E46C0A"/>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5BA2D"/>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lang="en-US" sz="1600" b="1" dirty="0">
                <a:latin typeface="Georgia" pitchFamily="18" charset="0"/>
                <a:ea typeface="+mj-ea"/>
                <a:cs typeface="+mj-cs"/>
              </a:rPr>
              <a:t>INLAND VALLEYS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883568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233125"/>
            <a:ext cx="3896701" cy="3000821"/>
          </a:xfrm>
          <a:prstGeom prst="rect">
            <a:avLst/>
          </a:prstGeom>
          <a:noFill/>
        </p:spPr>
        <p:txBody>
          <a:bodyPr wrap="square" rtlCol="0">
            <a:spAutoFit/>
          </a:bodyPr>
          <a:lstStyle/>
          <a:p>
            <a:r>
              <a:rPr lang="en-US" sz="2100" b="1" dirty="0">
                <a:solidFill>
                  <a:srgbClr val="CC9900"/>
                </a:solidFill>
                <a:latin typeface="Times"/>
                <a:cs typeface="Times"/>
              </a:rPr>
              <a:t>Sierra Foothills (6 AVAs)</a:t>
            </a:r>
          </a:p>
          <a:p>
            <a:r>
              <a:rPr lang="en-US" sz="2100" b="1" dirty="0">
                <a:solidFill>
                  <a:schemeClr val="bg1"/>
                </a:solidFill>
                <a:latin typeface="Times"/>
                <a:cs typeface="Times"/>
              </a:rPr>
              <a:t>      </a:t>
            </a:r>
          </a:p>
          <a:p>
            <a:r>
              <a:rPr lang="en-US" sz="2100" dirty="0">
                <a:solidFill>
                  <a:schemeClr val="bg1"/>
                </a:solidFill>
                <a:latin typeface="Times"/>
                <a:cs typeface="Times"/>
              </a:rPr>
              <a:t>The epicenter of the California Gold Rush, immigrants who sought fortune in the mines here left their vines in the soil</a:t>
            </a:r>
          </a:p>
          <a:p>
            <a:endParaRPr lang="en-US" sz="2100" dirty="0">
              <a:solidFill>
                <a:schemeClr val="bg1"/>
              </a:solidFill>
              <a:latin typeface="Times"/>
              <a:cs typeface="Times"/>
            </a:endParaRPr>
          </a:p>
          <a:p>
            <a:r>
              <a:rPr lang="en-US" sz="2100" dirty="0">
                <a:solidFill>
                  <a:schemeClr val="bg1"/>
                </a:solidFill>
                <a:latin typeface="Times"/>
                <a:cs typeface="Times"/>
              </a:rPr>
              <a:t>Now, a vibrant region for </a:t>
            </a:r>
            <a:r>
              <a:rPr lang="en-US" sz="2100" dirty="0" err="1">
                <a:solidFill>
                  <a:schemeClr val="bg1"/>
                </a:solidFill>
                <a:latin typeface="Times"/>
                <a:cs typeface="Times"/>
              </a:rPr>
              <a:t>winegrapes</a:t>
            </a:r>
            <a:r>
              <a:rPr lang="en-US" sz="2100" dirty="0">
                <a:solidFill>
                  <a:schemeClr val="bg1"/>
                </a:solidFill>
                <a:latin typeface="Times"/>
                <a:cs typeface="Times"/>
              </a:rPr>
              <a:t> and touring</a:t>
            </a: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6658"/>
            <a:ext cx="3348631" cy="4369630"/>
          </a:xfrm>
          <a:prstGeom prst="rect">
            <a:avLst/>
          </a:prstGeom>
        </p:spPr>
      </p:pic>
      <p:cxnSp>
        <p:nvCxnSpPr>
          <p:cNvPr id="12" name="Straight Connector 11"/>
          <p:cNvCxnSpPr/>
          <p:nvPr/>
        </p:nvCxnSpPr>
        <p:spPr>
          <a:xfrm flipH="1">
            <a:off x="2370667" y="2840566"/>
            <a:ext cx="2084545" cy="486834"/>
          </a:xfrm>
          <a:prstGeom prst="line">
            <a:avLst/>
          </a:prstGeom>
          <a:ln>
            <a:solidFill>
              <a:srgbClr val="E46C0A"/>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9"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5BA2D"/>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SIERRA  FOOTHILLS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2632434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606822"/>
            <a:ext cx="3896701" cy="2354491"/>
          </a:xfrm>
          <a:prstGeom prst="rect">
            <a:avLst/>
          </a:prstGeom>
          <a:noFill/>
        </p:spPr>
        <p:txBody>
          <a:bodyPr wrap="square" rtlCol="0">
            <a:spAutoFit/>
          </a:bodyPr>
          <a:lstStyle/>
          <a:p>
            <a:r>
              <a:rPr lang="en-US" sz="2100" b="1" dirty="0">
                <a:solidFill>
                  <a:srgbClr val="B76A26"/>
                </a:solidFill>
                <a:latin typeface="Times"/>
                <a:cs typeface="Times"/>
              </a:rPr>
              <a:t>Southern California (11 AVAs)</a:t>
            </a:r>
          </a:p>
          <a:p>
            <a:r>
              <a:rPr lang="en-US" sz="2100" b="1" dirty="0">
                <a:solidFill>
                  <a:schemeClr val="bg1"/>
                </a:solidFill>
                <a:latin typeface="Times"/>
                <a:cs typeface="Times"/>
              </a:rPr>
              <a:t>      	</a:t>
            </a:r>
          </a:p>
          <a:p>
            <a:r>
              <a:rPr lang="en-US" sz="2100" dirty="0">
                <a:solidFill>
                  <a:schemeClr val="bg1"/>
                </a:solidFill>
                <a:latin typeface="Times"/>
                <a:cs typeface="Times"/>
              </a:rPr>
              <a:t>Southern California celebrities share the blue skies, sunshine and famous beaches with quiet vineyards tucked into rolling valleys and foothills</a:t>
            </a: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0350" y="1666658"/>
            <a:ext cx="3348632" cy="4369630"/>
          </a:xfrm>
          <a:prstGeom prst="rect">
            <a:avLst/>
          </a:prstGeom>
        </p:spPr>
      </p:pic>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5BA2D"/>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lang="en-US" sz="1600" b="1" dirty="0">
                <a:latin typeface="Georgia" pitchFamily="18" charset="0"/>
                <a:ea typeface="+mj-ea"/>
                <a:cs typeface="+mj-cs"/>
              </a:rPr>
              <a:t>SOUTHERN  CALIFORNIA</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3072097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314238"/>
            <a:ext cx="4127474" cy="3323987"/>
          </a:xfrm>
          <a:prstGeom prst="rect">
            <a:avLst/>
          </a:prstGeom>
          <a:noFill/>
        </p:spPr>
        <p:txBody>
          <a:bodyPr wrap="square" rtlCol="0">
            <a:spAutoFit/>
          </a:bodyPr>
          <a:lstStyle/>
          <a:p>
            <a:r>
              <a:rPr lang="en-US" sz="2100" b="1" dirty="0">
                <a:solidFill>
                  <a:srgbClr val="DA5122"/>
                </a:solidFill>
                <a:latin typeface="Times"/>
                <a:cs typeface="Times"/>
              </a:rPr>
              <a:t>Far North California (5 AVAs)</a:t>
            </a:r>
          </a:p>
          <a:p>
            <a:r>
              <a:rPr lang="en-US" sz="2100" b="1" dirty="0">
                <a:solidFill>
                  <a:prstClr val="black"/>
                </a:solidFill>
                <a:latin typeface="Times"/>
                <a:cs typeface="Times"/>
              </a:rPr>
              <a:t>      </a:t>
            </a:r>
          </a:p>
          <a:p>
            <a:r>
              <a:rPr lang="en-US" sz="2100" dirty="0">
                <a:solidFill>
                  <a:prstClr val="black"/>
                </a:solidFill>
                <a:latin typeface="Times"/>
                <a:cs typeface="Times"/>
              </a:rPr>
              <a:t>This northernmost region is home to </a:t>
            </a:r>
            <a:br>
              <a:rPr lang="en-US" sz="2100" dirty="0">
                <a:solidFill>
                  <a:prstClr val="black"/>
                </a:solidFill>
                <a:latin typeface="Times"/>
                <a:cs typeface="Times"/>
              </a:rPr>
            </a:br>
            <a:r>
              <a:rPr lang="en-US" sz="2100" dirty="0">
                <a:solidFill>
                  <a:prstClr val="black"/>
                </a:solidFill>
                <a:latin typeface="Times"/>
                <a:cs typeface="Times"/>
              </a:rPr>
              <a:t>the “Lost Coast”</a:t>
            </a:r>
          </a:p>
          <a:p>
            <a:endParaRPr lang="en-US" sz="2100" dirty="0">
              <a:solidFill>
                <a:prstClr val="black"/>
              </a:solidFill>
              <a:latin typeface="Times"/>
              <a:cs typeface="Times"/>
            </a:endParaRPr>
          </a:p>
          <a:p>
            <a:r>
              <a:rPr lang="en-US" sz="2100" dirty="0">
                <a:solidFill>
                  <a:prstClr val="black"/>
                </a:solidFill>
                <a:latin typeface="Times"/>
                <a:cs typeface="Times"/>
              </a:rPr>
              <a:t>Humboldt, Siskiyou, Trinity, Shasta and Tehama counties offer diverse winegrowing areas and landscapes from redwood forest canyons to the Pacific Ocean</a:t>
            </a: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6658"/>
            <a:ext cx="3348629" cy="4369626"/>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solidFill>
                  <a:prstClr val="white"/>
                </a:solidFill>
                <a:effectLst>
                  <a:outerShdw blurRad="38100" dist="38100" dir="2700000" algn="tl">
                    <a:srgbClr val="000000">
                      <a:alpha val="43137"/>
                    </a:srgbClr>
                  </a:outerShdw>
                </a:effectLst>
                <a:latin typeface="Trebuchet MS" pitchFamily="34" charset="0"/>
                <a:cs typeface="Arial"/>
              </a:rPr>
              <a:t>DiscoverCaliforniaWines.com</a:t>
            </a:r>
            <a:endParaRPr lang="en-US" sz="1400" b="1" dirty="0">
              <a:solidFill>
                <a:prstClr val="white"/>
              </a:solidFill>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495" y="730918"/>
            <a:ext cx="6142977" cy="480059"/>
          </a:xfrm>
          <a:prstGeom prst="rect">
            <a:avLst/>
          </a:prstGeom>
        </p:spPr>
      </p:pic>
    </p:spTree>
    <p:extLst>
      <p:ext uri="{BB962C8B-B14F-4D97-AF65-F5344CB8AC3E}">
        <p14:creationId xmlns:p14="http://schemas.microsoft.com/office/powerpoint/2010/main" val="1870772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1532023"/>
            <a:ext cx="3896701" cy="4616648"/>
          </a:xfrm>
          <a:prstGeom prst="rect">
            <a:avLst/>
          </a:prstGeom>
          <a:noFill/>
        </p:spPr>
        <p:txBody>
          <a:bodyPr wrap="square" rtlCol="0">
            <a:spAutoFit/>
          </a:bodyPr>
          <a:lstStyle/>
          <a:p>
            <a:r>
              <a:rPr lang="en-US" sz="2100" dirty="0">
                <a:solidFill>
                  <a:schemeClr val="bg1"/>
                </a:solidFill>
                <a:latin typeface="Times"/>
                <a:cs typeface="Times"/>
              </a:rPr>
              <a:t>Barbera</a:t>
            </a:r>
          </a:p>
          <a:p>
            <a:r>
              <a:rPr lang="en-US" sz="2100" dirty="0">
                <a:solidFill>
                  <a:schemeClr val="bg1"/>
                </a:solidFill>
                <a:latin typeface="Times"/>
                <a:cs typeface="Times"/>
              </a:rPr>
              <a:t>Cabernet Franc</a:t>
            </a:r>
          </a:p>
          <a:p>
            <a:r>
              <a:rPr lang="en-US" sz="2100" dirty="0">
                <a:solidFill>
                  <a:schemeClr val="bg1"/>
                </a:solidFill>
                <a:latin typeface="Times"/>
                <a:cs typeface="Times"/>
              </a:rPr>
              <a:t>Cabernet Sauvignon</a:t>
            </a:r>
          </a:p>
          <a:p>
            <a:r>
              <a:rPr lang="en-US" sz="2100" dirty="0">
                <a:solidFill>
                  <a:schemeClr val="bg1"/>
                </a:solidFill>
                <a:latin typeface="Times"/>
                <a:cs typeface="Times"/>
              </a:rPr>
              <a:t>Grenache</a:t>
            </a:r>
          </a:p>
          <a:p>
            <a:r>
              <a:rPr lang="en-US" sz="2100" dirty="0">
                <a:solidFill>
                  <a:schemeClr val="bg1"/>
                </a:solidFill>
                <a:latin typeface="Times"/>
                <a:cs typeface="Times"/>
              </a:rPr>
              <a:t>Malbec</a:t>
            </a:r>
          </a:p>
          <a:p>
            <a:r>
              <a:rPr lang="en-US" sz="2100" dirty="0">
                <a:solidFill>
                  <a:schemeClr val="bg1"/>
                </a:solidFill>
                <a:latin typeface="Times"/>
                <a:cs typeface="Times"/>
              </a:rPr>
              <a:t>Merlot</a:t>
            </a:r>
          </a:p>
          <a:p>
            <a:r>
              <a:rPr lang="en-US" sz="2100" dirty="0">
                <a:solidFill>
                  <a:schemeClr val="bg1"/>
                </a:solidFill>
                <a:latin typeface="Times"/>
                <a:cs typeface="Times"/>
              </a:rPr>
              <a:t>Mourvédre</a:t>
            </a:r>
          </a:p>
          <a:p>
            <a:r>
              <a:rPr lang="en-US" sz="2100" dirty="0">
                <a:solidFill>
                  <a:schemeClr val="bg1"/>
                </a:solidFill>
                <a:latin typeface="Times"/>
                <a:cs typeface="Times"/>
              </a:rPr>
              <a:t>Petite Sirah</a:t>
            </a:r>
          </a:p>
          <a:p>
            <a:r>
              <a:rPr lang="en-US" sz="2100" dirty="0">
                <a:solidFill>
                  <a:schemeClr val="bg1"/>
                </a:solidFill>
                <a:latin typeface="Times"/>
                <a:cs typeface="Times"/>
              </a:rPr>
              <a:t>Pinot Noir</a:t>
            </a:r>
          </a:p>
          <a:p>
            <a:r>
              <a:rPr lang="en-US" sz="2100" dirty="0">
                <a:solidFill>
                  <a:schemeClr val="bg1"/>
                </a:solidFill>
                <a:latin typeface="Times"/>
                <a:cs typeface="Times"/>
              </a:rPr>
              <a:t>Red Blends</a:t>
            </a:r>
          </a:p>
          <a:p>
            <a:r>
              <a:rPr lang="en-US" sz="2100" dirty="0">
                <a:solidFill>
                  <a:schemeClr val="bg1"/>
                </a:solidFill>
                <a:latin typeface="Times"/>
                <a:cs typeface="Times"/>
              </a:rPr>
              <a:t>Sangiovese</a:t>
            </a:r>
          </a:p>
          <a:p>
            <a:r>
              <a:rPr lang="en-US" sz="2100" dirty="0">
                <a:solidFill>
                  <a:schemeClr val="bg1"/>
                </a:solidFill>
                <a:latin typeface="Times"/>
                <a:cs typeface="Times"/>
              </a:rPr>
              <a:t>Syrah</a:t>
            </a:r>
          </a:p>
          <a:p>
            <a:r>
              <a:rPr lang="en-US" sz="2100" dirty="0">
                <a:solidFill>
                  <a:schemeClr val="bg1"/>
                </a:solidFill>
                <a:latin typeface="Times"/>
                <a:cs typeface="Times"/>
              </a:rPr>
              <a:t>Tempranillo</a:t>
            </a:r>
          </a:p>
          <a:p>
            <a:r>
              <a:rPr lang="en-US" sz="2100" dirty="0">
                <a:solidFill>
                  <a:schemeClr val="bg1"/>
                </a:solidFill>
                <a:latin typeface="Times"/>
                <a:cs typeface="Times"/>
              </a:rPr>
              <a:t>Zinfandel</a:t>
            </a: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6657"/>
            <a:ext cx="3348632" cy="4369630"/>
          </a:xfrm>
          <a:prstGeom prst="rect">
            <a:avLst/>
          </a:prstGeom>
        </p:spPr>
      </p:pic>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5"/>
          <a:stretch>
            <a:fillRect/>
          </a:stretch>
        </p:blipFill>
        <p:spPr>
          <a:xfrm>
            <a:off x="334495" y="730918"/>
            <a:ext cx="6142977" cy="480058"/>
          </a:xfrm>
          <a:prstGeom prst="rect">
            <a:avLst/>
          </a:prstGeom>
        </p:spPr>
      </p:pic>
      <p:sp>
        <p:nvSpPr>
          <p:cNvPr id="2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RED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993881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461475"/>
            <a:ext cx="3863289" cy="415498"/>
          </a:xfrm>
          <a:prstGeom prst="rect">
            <a:avLst/>
          </a:prstGeom>
          <a:noFill/>
        </p:spPr>
        <p:txBody>
          <a:bodyPr wrap="square" rtlCol="0">
            <a:spAutoFit/>
          </a:bodyPr>
          <a:lstStyle/>
          <a:p>
            <a:r>
              <a:rPr lang="en-US" sz="2100" dirty="0">
                <a:solidFill>
                  <a:schemeClr val="bg1"/>
                </a:solidFill>
                <a:latin typeface="Times"/>
                <a:cs typeface="Times"/>
              </a:rPr>
              <a:t>800 miles (1,300 km) of coastline</a:t>
            </a:r>
          </a:p>
        </p:txBody>
      </p:sp>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4"/>
          <a:stretch>
            <a:fillRect/>
          </a:stretch>
        </p:blipFill>
        <p:spPr>
          <a:xfrm>
            <a:off x="334495" y="730918"/>
            <a:ext cx="6142977" cy="480059"/>
          </a:xfrm>
          <a:prstGeom prst="rect">
            <a:avLst/>
          </a:prstGeom>
        </p:spPr>
      </p:pic>
      <p:sp>
        <p:nvSpPr>
          <p:cNvPr id="13" name="TextBox 12"/>
          <p:cNvSpPr txBox="1"/>
          <p:nvPr/>
        </p:nvSpPr>
        <p:spPr>
          <a:xfrm>
            <a:off x="4307791" y="2150138"/>
            <a:ext cx="3863289" cy="338554"/>
          </a:xfrm>
          <a:prstGeom prst="rect">
            <a:avLst/>
          </a:prstGeom>
          <a:noFill/>
        </p:spPr>
        <p:txBody>
          <a:bodyPr wrap="square" rtlCol="0">
            <a:spAutoFit/>
          </a:bodyPr>
          <a:lstStyle/>
          <a:p>
            <a:pPr lvl="0"/>
            <a:r>
              <a:rPr lang="en-US" sz="1600" b="1" dirty="0">
                <a:solidFill>
                  <a:schemeClr val="bg1">
                    <a:lumMod val="85000"/>
                    <a:lumOff val="15000"/>
                  </a:schemeClr>
                </a:solidFill>
                <a:latin typeface="Georgia"/>
                <a:cs typeface="Georgia"/>
              </a:rPr>
              <a:t>/ </a:t>
            </a:r>
            <a:r>
              <a:rPr lang="en-US" sz="1600" b="1" dirty="0">
                <a:solidFill>
                  <a:srgbClr val="E46C0A"/>
                </a:solidFill>
                <a:latin typeface="Georgia"/>
                <a:cs typeface="Georgia"/>
              </a:rPr>
              <a:t>GOLDEN  STATE  GEOGRAPHY</a:t>
            </a:r>
            <a:endParaRPr lang="en-US" sz="2100" dirty="0">
              <a:solidFill>
                <a:schemeClr val="bg1"/>
              </a:solidFill>
              <a:latin typeface="Times"/>
              <a:cs typeface="Times"/>
            </a:endParaRPr>
          </a:p>
        </p:txBody>
      </p:sp>
      <p:sp>
        <p:nvSpPr>
          <p:cNvPr id="10" name="TextBox 9"/>
          <p:cNvSpPr txBox="1"/>
          <p:nvPr/>
        </p:nvSpPr>
        <p:spPr>
          <a:xfrm>
            <a:off x="4562346" y="2999562"/>
            <a:ext cx="4110876" cy="1061829"/>
          </a:xfrm>
          <a:prstGeom prst="rect">
            <a:avLst/>
          </a:prstGeom>
          <a:noFill/>
        </p:spPr>
        <p:txBody>
          <a:bodyPr wrap="square" rtlCol="0">
            <a:spAutoFit/>
          </a:bodyPr>
          <a:lstStyle/>
          <a:p>
            <a:pPr marL="342900" indent="-342900">
              <a:buFont typeface="Arial"/>
              <a:buChar char="•"/>
            </a:pPr>
            <a:r>
              <a:rPr lang="en-US" sz="2100" dirty="0">
                <a:solidFill>
                  <a:schemeClr val="bg1"/>
                </a:solidFill>
                <a:latin typeface="Times"/>
                <a:cs typeface="Times"/>
              </a:rPr>
              <a:t>Cool ocean air is drawn inland to warmer valleys, creating California’s famous coastal fog</a:t>
            </a:r>
          </a:p>
        </p:txBody>
      </p:sp>
      <p:sp>
        <p:nvSpPr>
          <p:cNvPr id="15" name="TextBox 14"/>
          <p:cNvSpPr txBox="1"/>
          <p:nvPr/>
        </p:nvSpPr>
        <p:spPr>
          <a:xfrm>
            <a:off x="4564234" y="4083255"/>
            <a:ext cx="3863289" cy="1384995"/>
          </a:xfrm>
          <a:prstGeom prst="rect">
            <a:avLst/>
          </a:prstGeom>
          <a:noFill/>
        </p:spPr>
        <p:txBody>
          <a:bodyPr wrap="square" rtlCol="0">
            <a:spAutoFit/>
          </a:bodyPr>
          <a:lstStyle/>
          <a:p>
            <a:pPr marL="342900" indent="-342900">
              <a:buFont typeface="Arial"/>
              <a:buChar char="•"/>
            </a:pPr>
            <a:r>
              <a:rPr lang="en-US" sz="2100" dirty="0">
                <a:solidFill>
                  <a:schemeClr val="bg1"/>
                </a:solidFill>
                <a:latin typeface="Times"/>
                <a:cs typeface="Times"/>
              </a:rPr>
              <a:t>Marine breezes and fog create the ideal combination of warm days and cool nights in California vineyards</a:t>
            </a:r>
          </a:p>
        </p:txBody>
      </p:sp>
      <p:pic>
        <p:nvPicPr>
          <p:cNvPr id="19"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6837" y="1657350"/>
            <a:ext cx="2978719" cy="4354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8131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1803002" y="1546971"/>
            <a:ext cx="2652209" cy="4616648"/>
          </a:xfrm>
          <a:prstGeom prst="rect">
            <a:avLst/>
          </a:prstGeom>
          <a:noFill/>
        </p:spPr>
        <p:txBody>
          <a:bodyPr wrap="square" rtlCol="0">
            <a:spAutoFit/>
          </a:bodyPr>
          <a:lstStyle/>
          <a:p>
            <a:pPr algn="r"/>
            <a:r>
              <a:rPr lang="en-US" sz="2100" dirty="0">
                <a:solidFill>
                  <a:schemeClr val="bg1"/>
                </a:solidFill>
                <a:latin typeface="Times"/>
                <a:cs typeface="Times"/>
              </a:rPr>
              <a:t>Chardonnay</a:t>
            </a:r>
          </a:p>
          <a:p>
            <a:pPr algn="r"/>
            <a:r>
              <a:rPr lang="en-US" sz="2100" dirty="0">
                <a:solidFill>
                  <a:schemeClr val="bg1"/>
                </a:solidFill>
                <a:latin typeface="Times"/>
                <a:cs typeface="Times"/>
              </a:rPr>
              <a:t>Chenin Blanc</a:t>
            </a:r>
          </a:p>
          <a:p>
            <a:pPr algn="r"/>
            <a:r>
              <a:rPr lang="en-US" sz="2100" dirty="0">
                <a:solidFill>
                  <a:schemeClr val="bg1"/>
                </a:solidFill>
                <a:latin typeface="Times"/>
                <a:cs typeface="Times"/>
              </a:rPr>
              <a:t>Gewurztraminer</a:t>
            </a:r>
          </a:p>
          <a:p>
            <a:pPr algn="r"/>
            <a:r>
              <a:rPr lang="en-US" sz="2100" dirty="0">
                <a:solidFill>
                  <a:schemeClr val="bg1"/>
                </a:solidFill>
                <a:latin typeface="Times"/>
                <a:cs typeface="Times"/>
              </a:rPr>
              <a:t>Grenache Blanc</a:t>
            </a:r>
          </a:p>
          <a:p>
            <a:pPr algn="r"/>
            <a:r>
              <a:rPr lang="en-US" sz="2100" dirty="0">
                <a:solidFill>
                  <a:schemeClr val="bg1"/>
                </a:solidFill>
                <a:latin typeface="Times"/>
                <a:cs typeface="Times"/>
              </a:rPr>
              <a:t>Marsanne</a:t>
            </a:r>
          </a:p>
          <a:p>
            <a:pPr algn="r"/>
            <a:r>
              <a:rPr lang="en-US" sz="2100" dirty="0">
                <a:solidFill>
                  <a:schemeClr val="bg1"/>
                </a:solidFill>
                <a:latin typeface="Times"/>
                <a:cs typeface="Times"/>
              </a:rPr>
              <a:t>Moscato/Muscat</a:t>
            </a:r>
          </a:p>
          <a:p>
            <a:pPr algn="r"/>
            <a:r>
              <a:rPr lang="en-US" sz="2100" dirty="0">
                <a:solidFill>
                  <a:schemeClr val="bg1"/>
                </a:solidFill>
                <a:latin typeface="Times"/>
                <a:cs typeface="Times"/>
              </a:rPr>
              <a:t>Pinot Blanc</a:t>
            </a:r>
          </a:p>
          <a:p>
            <a:pPr algn="r"/>
            <a:r>
              <a:rPr lang="en-US" sz="2100" dirty="0">
                <a:solidFill>
                  <a:schemeClr val="bg1"/>
                </a:solidFill>
                <a:latin typeface="Times"/>
                <a:cs typeface="Times"/>
              </a:rPr>
              <a:t>Pinot Grigio</a:t>
            </a:r>
          </a:p>
          <a:p>
            <a:pPr algn="r"/>
            <a:r>
              <a:rPr lang="en-US" sz="2100" dirty="0">
                <a:solidFill>
                  <a:schemeClr val="bg1"/>
                </a:solidFill>
                <a:latin typeface="Times"/>
                <a:cs typeface="Times"/>
              </a:rPr>
              <a:t>Riesling</a:t>
            </a:r>
          </a:p>
          <a:p>
            <a:pPr algn="r"/>
            <a:r>
              <a:rPr lang="en-US" sz="2100" dirty="0">
                <a:solidFill>
                  <a:schemeClr val="bg1"/>
                </a:solidFill>
                <a:latin typeface="Times"/>
                <a:cs typeface="Times"/>
              </a:rPr>
              <a:t>Rousanne</a:t>
            </a:r>
          </a:p>
          <a:p>
            <a:pPr algn="r"/>
            <a:r>
              <a:rPr lang="en-US" sz="2100" dirty="0">
                <a:solidFill>
                  <a:schemeClr val="bg1"/>
                </a:solidFill>
                <a:latin typeface="Times"/>
                <a:cs typeface="Times"/>
              </a:rPr>
              <a:t>Sauvignon Blanc</a:t>
            </a:r>
          </a:p>
          <a:p>
            <a:pPr algn="r"/>
            <a:r>
              <a:rPr lang="en-US" sz="2100" dirty="0">
                <a:solidFill>
                  <a:schemeClr val="bg1"/>
                </a:solidFill>
                <a:latin typeface="Times"/>
                <a:cs typeface="Times"/>
              </a:rPr>
              <a:t>Semillon</a:t>
            </a:r>
          </a:p>
          <a:p>
            <a:pPr algn="r"/>
            <a:r>
              <a:rPr lang="en-US" sz="2100" dirty="0">
                <a:solidFill>
                  <a:schemeClr val="bg1"/>
                </a:solidFill>
                <a:latin typeface="Times"/>
                <a:cs typeface="Times"/>
              </a:rPr>
              <a:t>Viognier</a:t>
            </a:r>
          </a:p>
          <a:p>
            <a:pPr algn="r"/>
            <a:r>
              <a:rPr lang="en-US" sz="2100" dirty="0">
                <a:solidFill>
                  <a:schemeClr val="bg1"/>
                </a:solidFill>
                <a:latin typeface="Times"/>
                <a:cs typeface="Times"/>
              </a:rPr>
              <a:t>White Blends</a:t>
            </a: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6048" y="1663700"/>
            <a:ext cx="3348631" cy="4375545"/>
          </a:xfrm>
          <a:prstGeom prst="rect">
            <a:avLst/>
          </a:prstGeom>
        </p:spPr>
      </p:pic>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5"/>
          <a:stretch>
            <a:fillRect/>
          </a:stretch>
        </p:blipFill>
        <p:spPr>
          <a:xfrm>
            <a:off x="334495" y="730918"/>
            <a:ext cx="6142977" cy="480058"/>
          </a:xfrm>
          <a:prstGeom prst="rect">
            <a:avLst/>
          </a:prstGeom>
        </p:spPr>
      </p:pic>
      <p:sp>
        <p:nvSpPr>
          <p:cNvPr id="2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WHITE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2974299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1869461"/>
            <a:ext cx="3896701" cy="3970318"/>
          </a:xfrm>
          <a:prstGeom prst="rect">
            <a:avLst/>
          </a:prstGeom>
          <a:noFill/>
        </p:spPr>
        <p:txBody>
          <a:bodyPr wrap="square" rtlCol="0">
            <a:spAutoFit/>
          </a:bodyPr>
          <a:lstStyle/>
          <a:p>
            <a:r>
              <a:rPr lang="en-US" b="1" dirty="0">
                <a:solidFill>
                  <a:srgbClr val="E46C0A"/>
                </a:solidFill>
                <a:latin typeface="Georgia"/>
                <a:cs typeface="Georgia"/>
              </a:rPr>
              <a:t>California Rosé Wines</a:t>
            </a:r>
          </a:p>
          <a:p>
            <a:r>
              <a:rPr lang="en-US" dirty="0">
                <a:solidFill>
                  <a:schemeClr val="bg1"/>
                </a:solidFill>
                <a:latin typeface="Georgia"/>
                <a:cs typeface="Georgia"/>
              </a:rPr>
              <a:t>The red berry flavors of rosé are especially refreshing on cool autumn evenings and hot summer days</a:t>
            </a:r>
          </a:p>
          <a:p>
            <a:r>
              <a:rPr lang="en-US" dirty="0">
                <a:solidFill>
                  <a:schemeClr val="bg1"/>
                </a:solidFill>
                <a:latin typeface="Georgia"/>
                <a:cs typeface="Georgia"/>
              </a:rPr>
              <a:t>      </a:t>
            </a:r>
          </a:p>
          <a:p>
            <a:r>
              <a:rPr lang="en-US" b="1" dirty="0">
                <a:solidFill>
                  <a:srgbClr val="E46C0A"/>
                </a:solidFill>
                <a:latin typeface="Georgia"/>
                <a:cs typeface="Georgia"/>
              </a:rPr>
              <a:t>California Sparkling Wines</a:t>
            </a:r>
          </a:p>
          <a:p>
            <a:r>
              <a:rPr lang="en-US" dirty="0">
                <a:solidFill>
                  <a:schemeClr val="bg1"/>
                </a:solidFill>
                <a:latin typeface="Georgia"/>
                <a:cs typeface="Georgia"/>
              </a:rPr>
              <a:t>The crisp acidity of California sparkling wine pairs well with a wide range of foods and occasions</a:t>
            </a:r>
          </a:p>
          <a:p>
            <a:r>
              <a:rPr lang="en-US" dirty="0">
                <a:solidFill>
                  <a:schemeClr val="bg1"/>
                </a:solidFill>
                <a:latin typeface="Georgia"/>
                <a:cs typeface="Georgia"/>
              </a:rPr>
              <a:t>      </a:t>
            </a:r>
          </a:p>
          <a:p>
            <a:r>
              <a:rPr lang="en-US" b="1" dirty="0">
                <a:solidFill>
                  <a:srgbClr val="E46C0A"/>
                </a:solidFill>
                <a:latin typeface="Georgia"/>
                <a:cs typeface="Georgia"/>
              </a:rPr>
              <a:t>California Dessert Wines</a:t>
            </a:r>
          </a:p>
          <a:p>
            <a:r>
              <a:rPr lang="en-US" dirty="0">
                <a:solidFill>
                  <a:schemeClr val="bg1"/>
                </a:solidFill>
                <a:latin typeface="Georgia"/>
                <a:cs typeface="Georgia"/>
              </a:rPr>
              <a:t>Also called late harvest wines, these deep elixirs provide a sweet end to any meal</a:t>
            </a:r>
          </a:p>
        </p:txBody>
      </p:sp>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4"/>
          <a:stretch>
            <a:fillRect/>
          </a:stretch>
        </p:blipFill>
        <p:spPr>
          <a:xfrm>
            <a:off x="334495" y="730918"/>
            <a:ext cx="6142977" cy="480058"/>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ROSÉ,  SPARKLING  AND  DESSERT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4913" y="1702647"/>
            <a:ext cx="3280080" cy="4333633"/>
          </a:xfrm>
          <a:prstGeom prst="rect">
            <a:avLst/>
          </a:prstGeom>
        </p:spPr>
      </p:pic>
    </p:spTree>
    <p:extLst>
      <p:ext uri="{BB962C8B-B14F-4D97-AF65-F5344CB8AC3E}">
        <p14:creationId xmlns:p14="http://schemas.microsoft.com/office/powerpoint/2010/main" val="481046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769829" y="2004811"/>
            <a:ext cx="3896701" cy="3724096"/>
          </a:xfrm>
          <a:prstGeom prst="rect">
            <a:avLst/>
          </a:prstGeom>
          <a:noFill/>
        </p:spPr>
        <p:txBody>
          <a:bodyPr wrap="square" rtlCol="0">
            <a:spAutoFit/>
          </a:bodyPr>
          <a:lstStyle/>
          <a:p>
            <a:pPr marL="342900" indent="-342900">
              <a:spcAft>
                <a:spcPts val="1200"/>
              </a:spcAft>
              <a:buFont typeface="Arial" pitchFamily="34" charset="0"/>
              <a:buChar char="•"/>
            </a:pPr>
            <a:r>
              <a:rPr lang="en-US" dirty="0">
                <a:solidFill>
                  <a:schemeClr val="bg1"/>
                </a:solidFill>
                <a:latin typeface="Times"/>
                <a:cs typeface="Times"/>
              </a:rPr>
              <a:t>California has some of the strongest environmental and labor laws and regulations in the world</a:t>
            </a:r>
          </a:p>
          <a:p>
            <a:pPr marL="342900" indent="-342900">
              <a:spcAft>
                <a:spcPts val="1200"/>
              </a:spcAft>
              <a:buFont typeface="Arial" pitchFamily="34" charset="0"/>
              <a:buChar char="•"/>
            </a:pPr>
            <a:r>
              <a:rPr lang="en-US" dirty="0">
                <a:solidFill>
                  <a:schemeClr val="bg1"/>
                </a:solidFill>
                <a:latin typeface="Times"/>
                <a:cs typeface="Times"/>
              </a:rPr>
              <a:t>California vintners and growers have long been environmental stewards and active members of their communities</a:t>
            </a:r>
          </a:p>
          <a:p>
            <a:pPr marL="285750" indent="-285750">
              <a:spcAft>
                <a:spcPts val="1200"/>
              </a:spcAft>
              <a:buFont typeface="Arial" pitchFamily="34" charset="0"/>
              <a:buChar char="•"/>
            </a:pPr>
            <a:r>
              <a:rPr lang="en-US" dirty="0">
                <a:solidFill>
                  <a:schemeClr val="bg1"/>
                </a:solidFill>
                <a:latin typeface="Times"/>
                <a:cs typeface="Times"/>
              </a:rPr>
              <a:t>California wineries and vineyards are primarily family owned with a commitment to preserving the health and beauty of the land for future generations</a:t>
            </a: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6048" y="1666658"/>
            <a:ext cx="3348629" cy="4369626"/>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501" y="730918"/>
            <a:ext cx="6142964" cy="480058"/>
          </a:xfrm>
          <a:prstGeom prst="rect">
            <a:avLst/>
          </a:prstGeom>
        </p:spPr>
      </p:pic>
    </p:spTree>
    <p:extLst>
      <p:ext uri="{BB962C8B-B14F-4D97-AF65-F5344CB8AC3E}">
        <p14:creationId xmlns:p14="http://schemas.microsoft.com/office/powerpoint/2010/main" val="2601764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6048" y="1663701"/>
            <a:ext cx="3348629" cy="4375541"/>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501" y="730918"/>
            <a:ext cx="6142964" cy="480058"/>
          </a:xfrm>
          <a:prstGeom prst="rect">
            <a:avLst/>
          </a:prstGeom>
        </p:spPr>
      </p:pic>
      <p:sp>
        <p:nvSpPr>
          <p:cNvPr id="10" name="TextBox 9"/>
          <p:cNvSpPr txBox="1"/>
          <p:nvPr/>
        </p:nvSpPr>
        <p:spPr>
          <a:xfrm>
            <a:off x="774868" y="1781537"/>
            <a:ext cx="4333189" cy="646331"/>
          </a:xfrm>
          <a:prstGeom prst="rect">
            <a:avLst/>
          </a:prstGeom>
          <a:noFill/>
        </p:spPr>
        <p:txBody>
          <a:bodyPr wrap="square" rtlCol="0">
            <a:spAutoFit/>
          </a:bodyPr>
          <a:lstStyle/>
          <a:p>
            <a:r>
              <a:rPr lang="en-US" b="1" dirty="0">
                <a:solidFill>
                  <a:schemeClr val="accent6">
                    <a:lumMod val="75000"/>
                  </a:schemeClr>
                </a:solidFill>
                <a:latin typeface="Georgia"/>
                <a:cs typeface="Georgia"/>
              </a:rPr>
              <a:t>A Code to Live By</a:t>
            </a:r>
            <a:r>
              <a:rPr lang="en-US" b="1" dirty="0">
                <a:solidFill>
                  <a:srgbClr val="E46C0A"/>
                </a:solidFill>
                <a:latin typeface="Georgia"/>
                <a:cs typeface="Georgia"/>
              </a:rPr>
              <a:t> </a:t>
            </a:r>
          </a:p>
          <a:p>
            <a:endParaRPr lang="en-US" dirty="0">
              <a:solidFill>
                <a:schemeClr val="bg1"/>
              </a:solidFill>
              <a:latin typeface="Times"/>
              <a:cs typeface="Times"/>
            </a:endParaRPr>
          </a:p>
        </p:txBody>
      </p:sp>
      <p:sp>
        <p:nvSpPr>
          <p:cNvPr id="15" name="TextBox 14"/>
          <p:cNvSpPr txBox="1"/>
          <p:nvPr/>
        </p:nvSpPr>
        <p:spPr>
          <a:xfrm>
            <a:off x="769829" y="2212630"/>
            <a:ext cx="3896701" cy="3724096"/>
          </a:xfrm>
          <a:prstGeom prst="rect">
            <a:avLst/>
          </a:prstGeom>
          <a:noFill/>
        </p:spPr>
        <p:txBody>
          <a:bodyPr wrap="square" rtlCol="0">
            <a:spAutoFit/>
          </a:bodyPr>
          <a:lstStyle/>
          <a:p>
            <a:pPr marL="342900" indent="-342900">
              <a:spcAft>
                <a:spcPts val="1200"/>
              </a:spcAft>
              <a:buFont typeface="Arial" pitchFamily="34" charset="0"/>
              <a:buChar char="•"/>
            </a:pPr>
            <a:r>
              <a:rPr lang="en-US" dirty="0">
                <a:solidFill>
                  <a:schemeClr val="bg1"/>
                </a:solidFill>
                <a:latin typeface="Times"/>
                <a:cs typeface="Times"/>
              </a:rPr>
              <a:t>Wine Institute and the California Association of </a:t>
            </a:r>
            <a:r>
              <a:rPr lang="en-US" dirty="0" err="1">
                <a:solidFill>
                  <a:schemeClr val="bg1"/>
                </a:solidFill>
                <a:latin typeface="Times"/>
                <a:cs typeface="Times"/>
              </a:rPr>
              <a:t>Winegrape</a:t>
            </a:r>
            <a:r>
              <a:rPr lang="en-US" dirty="0">
                <a:solidFill>
                  <a:schemeClr val="bg1"/>
                </a:solidFill>
                <a:latin typeface="Times"/>
                <a:cs typeface="Times"/>
              </a:rPr>
              <a:t> Growers introduced the Code of Sustainable Winegrowing in 2002</a:t>
            </a:r>
          </a:p>
          <a:p>
            <a:pPr marL="342900" indent="-342900">
              <a:spcAft>
                <a:spcPts val="1200"/>
              </a:spcAft>
              <a:buFont typeface="Arial" pitchFamily="34" charset="0"/>
              <a:buChar char="•"/>
            </a:pPr>
            <a:r>
              <a:rPr lang="en-US" dirty="0">
                <a:solidFill>
                  <a:schemeClr val="bg1"/>
                </a:solidFill>
                <a:latin typeface="Times"/>
                <a:cs typeface="Times"/>
              </a:rPr>
              <a:t>Covers more than 200 best sustainable practices</a:t>
            </a:r>
          </a:p>
          <a:p>
            <a:pPr marL="342900" indent="-342900">
              <a:spcAft>
                <a:spcPts val="1200"/>
              </a:spcAft>
              <a:buFont typeface="Arial" pitchFamily="34" charset="0"/>
              <a:buChar char="•"/>
            </a:pPr>
            <a:r>
              <a:rPr lang="en-US" dirty="0">
                <a:solidFill>
                  <a:schemeClr val="bg1"/>
                </a:solidFill>
                <a:latin typeface="Times"/>
                <a:cs typeface="Times"/>
              </a:rPr>
              <a:t>2,100 wineries and vineyards representing 75% of vineyard acres and 80% of winery case production are participating in the California Sustainable Winegrowing Program, which is based on the Code.</a:t>
            </a:r>
          </a:p>
        </p:txBody>
      </p:sp>
      <p:pic>
        <p:nvPicPr>
          <p:cNvPr id="13" name="Picture 12" descr="Slide 77 CSWA logo.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94669" y="1517520"/>
            <a:ext cx="1142592" cy="660102"/>
          </a:xfrm>
          <a:prstGeom prst="rect">
            <a:avLst/>
          </a:prstGeom>
        </p:spPr>
      </p:pic>
      <p:sp>
        <p:nvSpPr>
          <p:cNvPr id="14"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a:t>
            </a:r>
            <a:r>
              <a:rPr lang="en-US" sz="1600" b="1" dirty="0">
                <a:latin typeface="Georgia" pitchFamily="18" charset="0"/>
                <a:ea typeface="+mj-ea"/>
                <a:cs typeface="+mj-cs"/>
              </a:rPr>
              <a:t>CODE OF SUSTAINABLE WINEGROWING</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24778" y="1679771"/>
            <a:ext cx="4079443" cy="4370832"/>
          </a:xfrm>
          <a:prstGeom prst="rect">
            <a:avLst/>
          </a:prstGeom>
        </p:spPr>
      </p:pic>
    </p:spTree>
    <p:extLst>
      <p:ext uri="{BB962C8B-B14F-4D97-AF65-F5344CB8AC3E}">
        <p14:creationId xmlns:p14="http://schemas.microsoft.com/office/powerpoint/2010/main" val="496657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2" name="TextBox 11"/>
          <p:cNvSpPr txBox="1"/>
          <p:nvPr/>
        </p:nvSpPr>
        <p:spPr>
          <a:xfrm>
            <a:off x="666999" y="1995879"/>
            <a:ext cx="4062256" cy="3693319"/>
          </a:xfrm>
          <a:prstGeom prst="rect">
            <a:avLst/>
          </a:prstGeom>
          <a:noFill/>
        </p:spPr>
        <p:txBody>
          <a:bodyPr wrap="square" rtlCol="0">
            <a:spAutoFit/>
          </a:bodyPr>
          <a:lstStyle/>
          <a:p>
            <a:pPr marL="285750" indent="-285750">
              <a:buFont typeface="Arial" pitchFamily="34" charset="0"/>
              <a:buChar char="•"/>
            </a:pPr>
            <a:r>
              <a:rPr lang="en-US" dirty="0">
                <a:solidFill>
                  <a:schemeClr val="bg1"/>
                </a:solidFill>
                <a:latin typeface="Times"/>
                <a:cs typeface="Times"/>
              </a:rPr>
              <a:t>Managing vineyards for sustainability and quality fruit</a:t>
            </a:r>
          </a:p>
          <a:p>
            <a:pPr marL="285750" indent="-285750">
              <a:buFont typeface="Arial" pitchFamily="34" charset="0"/>
              <a:buChar char="•"/>
            </a:pPr>
            <a:r>
              <a:rPr lang="en-US" dirty="0">
                <a:solidFill>
                  <a:schemeClr val="bg1"/>
                </a:solidFill>
                <a:latin typeface="Times"/>
                <a:cs typeface="Times"/>
              </a:rPr>
              <a:t>Conserving water and energy</a:t>
            </a:r>
          </a:p>
          <a:p>
            <a:pPr marL="285750" indent="-285750">
              <a:buFont typeface="Arial" pitchFamily="34" charset="0"/>
              <a:buChar char="•"/>
            </a:pPr>
            <a:r>
              <a:rPr lang="en-US" dirty="0">
                <a:solidFill>
                  <a:schemeClr val="bg1"/>
                </a:solidFill>
                <a:latin typeface="Times"/>
                <a:cs typeface="Times"/>
              </a:rPr>
              <a:t>Protecting air and water quality</a:t>
            </a:r>
          </a:p>
          <a:p>
            <a:pPr marL="285750" indent="-285750">
              <a:buFont typeface="Arial" pitchFamily="34" charset="0"/>
              <a:buChar char="•"/>
            </a:pPr>
            <a:r>
              <a:rPr lang="en-US" dirty="0">
                <a:solidFill>
                  <a:schemeClr val="bg1"/>
                </a:solidFill>
                <a:latin typeface="Times"/>
                <a:cs typeface="Times"/>
              </a:rPr>
              <a:t>Maintaining healthy soil</a:t>
            </a:r>
          </a:p>
          <a:p>
            <a:pPr marL="285750" indent="-285750">
              <a:buFont typeface="Arial" pitchFamily="34" charset="0"/>
              <a:buChar char="•"/>
            </a:pPr>
            <a:r>
              <a:rPr lang="en-US" dirty="0">
                <a:solidFill>
                  <a:schemeClr val="bg1"/>
                </a:solidFill>
                <a:latin typeface="Times"/>
                <a:cs typeface="Times"/>
              </a:rPr>
              <a:t>Reducing pesticide use</a:t>
            </a:r>
          </a:p>
          <a:p>
            <a:pPr marL="285750" indent="-285750">
              <a:buFont typeface="Arial" pitchFamily="34" charset="0"/>
              <a:buChar char="•"/>
            </a:pPr>
            <a:r>
              <a:rPr lang="en-US" dirty="0">
                <a:solidFill>
                  <a:schemeClr val="bg1"/>
                </a:solidFill>
                <a:latin typeface="Times"/>
                <a:cs typeface="Times"/>
              </a:rPr>
              <a:t>Preserving local ecosystems and wildlife habitats</a:t>
            </a:r>
          </a:p>
          <a:p>
            <a:pPr marL="285750" indent="-285750">
              <a:buFont typeface="Arial" pitchFamily="34" charset="0"/>
              <a:buChar char="•"/>
            </a:pPr>
            <a:r>
              <a:rPr lang="en-US" dirty="0">
                <a:solidFill>
                  <a:schemeClr val="bg1"/>
                </a:solidFill>
                <a:latin typeface="Times"/>
                <a:cs typeface="Times"/>
              </a:rPr>
              <a:t>Recycling natural resources</a:t>
            </a:r>
          </a:p>
          <a:p>
            <a:pPr marL="285750" indent="-285750">
              <a:buFont typeface="Arial" pitchFamily="34" charset="0"/>
              <a:buChar char="•"/>
            </a:pPr>
            <a:r>
              <a:rPr lang="en-US" dirty="0">
                <a:solidFill>
                  <a:schemeClr val="bg1"/>
                </a:solidFill>
                <a:latin typeface="Times"/>
                <a:cs typeface="Times"/>
              </a:rPr>
              <a:t>Practicing environmentally preferred purchasing</a:t>
            </a:r>
          </a:p>
          <a:p>
            <a:pPr marL="285750" indent="-285750">
              <a:buFont typeface="Arial" pitchFamily="34" charset="0"/>
              <a:buChar char="•"/>
            </a:pPr>
            <a:r>
              <a:rPr lang="en-US" dirty="0">
                <a:solidFill>
                  <a:schemeClr val="bg1"/>
                </a:solidFill>
                <a:latin typeface="Times"/>
                <a:cs typeface="Times"/>
              </a:rPr>
              <a:t>Enhancing relations with employees and communities</a:t>
            </a:r>
          </a:p>
        </p:txBody>
      </p:sp>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4"/>
          <a:stretch>
            <a:fillRect/>
          </a:stretch>
        </p:blipFill>
        <p:spPr>
          <a:xfrm>
            <a:off x="334501" y="730918"/>
            <a:ext cx="6142964" cy="480058"/>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56048" y="1666658"/>
            <a:ext cx="3348631" cy="4369629"/>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lang="en-US" sz="1600" b="1" dirty="0">
                <a:latin typeface="Georgia" pitchFamily="18" charset="0"/>
                <a:ea typeface="+mj-ea"/>
                <a:cs typeface="+mj-cs"/>
              </a:rPr>
              <a:t>PRACTICES  IN  VINEYARDS &amp; WINERIES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12948" y="1534693"/>
            <a:ext cx="3438964" cy="4572000"/>
          </a:xfrm>
          <a:prstGeom prst="rect">
            <a:avLst/>
          </a:prstGeom>
        </p:spPr>
      </p:pic>
    </p:spTree>
    <p:extLst>
      <p:ext uri="{BB962C8B-B14F-4D97-AF65-F5344CB8AC3E}">
        <p14:creationId xmlns:p14="http://schemas.microsoft.com/office/powerpoint/2010/main" val="1789757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307791" y="1612203"/>
            <a:ext cx="4333189" cy="1754326"/>
          </a:xfrm>
          <a:prstGeom prst="rect">
            <a:avLst/>
          </a:prstGeom>
          <a:noFill/>
        </p:spPr>
        <p:txBody>
          <a:bodyPr wrap="square" rtlCol="0">
            <a:spAutoFit/>
          </a:bodyPr>
          <a:lstStyle/>
          <a:p>
            <a:r>
              <a:rPr lang="en-US" b="1" dirty="0">
                <a:solidFill>
                  <a:srgbClr val="E46C0A"/>
                </a:solidFill>
                <a:latin typeface="Georgia"/>
                <a:cs typeface="Georgia"/>
              </a:rPr>
              <a:t>Certified California Sustainable Winegrowing (CCSW) </a:t>
            </a:r>
          </a:p>
          <a:p>
            <a:r>
              <a:rPr lang="en-US" dirty="0">
                <a:solidFill>
                  <a:schemeClr val="bg1"/>
                </a:solidFill>
                <a:latin typeface="Times"/>
                <a:cs typeface="Times"/>
              </a:rPr>
              <a:t>Based on the California Code of Sustainable Winegrowing, CCSW provides third-party verification of the adoption of practices and progress towards goals</a:t>
            </a: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6659"/>
            <a:ext cx="3348628" cy="4369625"/>
          </a:xfrm>
          <a:prstGeom prst="rect">
            <a:avLst/>
          </a:prstGeom>
        </p:spPr>
      </p:pic>
      <p:sp>
        <p:nvSpPr>
          <p:cNvPr id="11" name="TextBox 10"/>
          <p:cNvSpPr txBox="1"/>
          <p:nvPr/>
        </p:nvSpPr>
        <p:spPr>
          <a:xfrm>
            <a:off x="4307790" y="3416961"/>
            <a:ext cx="3896701" cy="369332"/>
          </a:xfrm>
          <a:prstGeom prst="rect">
            <a:avLst/>
          </a:prstGeom>
          <a:noFill/>
        </p:spPr>
        <p:txBody>
          <a:bodyPr wrap="square" rtlCol="0">
            <a:spAutoFit/>
          </a:bodyPr>
          <a:lstStyle/>
          <a:p>
            <a:r>
              <a:rPr lang="en-US" dirty="0">
                <a:solidFill>
                  <a:schemeClr val="bg1"/>
                </a:solidFill>
                <a:latin typeface="Times"/>
                <a:cs typeface="Times"/>
              </a:rPr>
              <a:t>California certification programs:</a:t>
            </a:r>
          </a:p>
        </p:txBody>
      </p:sp>
      <p:sp>
        <p:nvSpPr>
          <p:cNvPr id="12" name="TextBox 11"/>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3" name="Picture 12" descr="DISCOVER-CALIFORNIA.png"/>
          <p:cNvPicPr>
            <a:picLocks noChangeAspect="1"/>
          </p:cNvPicPr>
          <p:nvPr/>
        </p:nvPicPr>
        <p:blipFill>
          <a:blip r:embed="rId5"/>
          <a:stretch>
            <a:fillRect/>
          </a:stretch>
        </p:blipFill>
        <p:spPr>
          <a:xfrm>
            <a:off x="334501" y="730918"/>
            <a:ext cx="6142964" cy="480058"/>
          </a:xfrm>
          <a:prstGeom prst="rect">
            <a:avLst/>
          </a:prstGeom>
        </p:spPr>
      </p:pic>
      <p:pic>
        <p:nvPicPr>
          <p:cNvPr id="2" name="Picture 1" descr="Slide 81 CCSW logo.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41115" y="3786292"/>
            <a:ext cx="1542976" cy="755319"/>
          </a:xfrm>
          <a:prstGeom prst="rect">
            <a:avLst/>
          </a:prstGeom>
        </p:spPr>
      </p:pic>
      <p:sp>
        <p:nvSpPr>
          <p:cNvPr id="15"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CERTIFIED  CALIFORNIA  SUSTAINABLE  WINEGROWING</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pic>
        <p:nvPicPr>
          <p:cNvPr id="19"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81625" y="5777895"/>
            <a:ext cx="2090141" cy="407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851456" y="4698595"/>
            <a:ext cx="457143" cy="9914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SIP%20Certified_without%20tagline"/>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581900" y="4805241"/>
            <a:ext cx="838928" cy="8688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129647" y="4722822"/>
            <a:ext cx="514350" cy="9429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588845" y="4795716"/>
            <a:ext cx="824683" cy="8246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9" descr="Napa Green Certified Winery"/>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448175" y="4722822"/>
            <a:ext cx="514350" cy="94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631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0" y="5422856"/>
            <a:ext cx="8115299" cy="1120096"/>
          </a:xfrm>
        </p:spPr>
        <p:txBody>
          <a:bodyPr>
            <a:normAutofit/>
          </a:bodyPr>
          <a:lstStyle/>
          <a:p>
            <a:pPr marL="0" indent="0">
              <a:buNone/>
            </a:pPr>
            <a:r>
              <a:rPr lang="en-US" sz="1800" dirty="0">
                <a:latin typeface="Times"/>
                <a:cs typeface="Times"/>
              </a:rPr>
              <a:t>California cuisine is fusion at its finest and most flavorful</a:t>
            </a:r>
          </a:p>
          <a:p>
            <a:pPr marL="0" indent="0">
              <a:buNone/>
            </a:pPr>
            <a:r>
              <a:rPr lang="en-US" sz="1800" dirty="0">
                <a:latin typeface="Times"/>
                <a:cs typeface="Times"/>
              </a:rPr>
              <a:t>California wines pair extremely well with a vast array of food – from fresh California cuisine to the best local specialties from around the world</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1" y="1398344"/>
            <a:ext cx="8483196" cy="3973708"/>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501" y="730918"/>
            <a:ext cx="6142964" cy="480057"/>
          </a:xfrm>
          <a:prstGeom prst="rect">
            <a:avLst/>
          </a:prstGeom>
        </p:spPr>
      </p:pic>
    </p:spTree>
    <p:extLst>
      <p:ext uri="{BB962C8B-B14F-4D97-AF65-F5344CB8AC3E}">
        <p14:creationId xmlns:p14="http://schemas.microsoft.com/office/powerpoint/2010/main" val="2336482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4513" y="730918"/>
            <a:ext cx="6142938" cy="480056"/>
          </a:xfrm>
          <a:prstGeom prst="rect">
            <a:avLst/>
          </a:prstGeom>
        </p:spPr>
      </p:pic>
      <p:sp>
        <p:nvSpPr>
          <p:cNvPr id="10" name="TextBox 9"/>
          <p:cNvSpPr txBox="1"/>
          <p:nvPr/>
        </p:nvSpPr>
        <p:spPr>
          <a:xfrm>
            <a:off x="4455211" y="1605335"/>
            <a:ext cx="4146922" cy="369332"/>
          </a:xfrm>
          <a:prstGeom prst="rect">
            <a:avLst/>
          </a:prstGeom>
          <a:noFill/>
        </p:spPr>
        <p:txBody>
          <a:bodyPr wrap="square" rtlCol="0">
            <a:spAutoFit/>
          </a:bodyPr>
          <a:lstStyle/>
          <a:p>
            <a:r>
              <a:rPr lang="en-US" b="1" dirty="0">
                <a:solidFill>
                  <a:srgbClr val="E46C0A"/>
                </a:solidFill>
                <a:latin typeface="Georgia"/>
                <a:cs typeface="Georgia"/>
              </a:rPr>
              <a:t>Growing Around the World</a:t>
            </a:r>
            <a:endParaRPr lang="en-US" dirty="0">
              <a:solidFill>
                <a:schemeClr val="bg1"/>
              </a:solidFill>
              <a:latin typeface="Georgia"/>
              <a:cs typeface="Georgia"/>
            </a:endParaRPr>
          </a:p>
        </p:txBody>
      </p:sp>
      <p:sp>
        <p:nvSpPr>
          <p:cNvPr id="17" name="TextBox 16"/>
          <p:cNvSpPr txBox="1"/>
          <p:nvPr/>
        </p:nvSpPr>
        <p:spPr>
          <a:xfrm>
            <a:off x="4455211" y="2039091"/>
            <a:ext cx="4146922" cy="4093428"/>
          </a:xfrm>
          <a:prstGeom prst="rect">
            <a:avLst/>
          </a:prstGeom>
          <a:noFill/>
        </p:spPr>
        <p:txBody>
          <a:bodyPr wrap="square" rtlCol="0">
            <a:spAutoFit/>
          </a:bodyPr>
          <a:lstStyle/>
          <a:p>
            <a:pPr marL="285750" indent="-285750">
              <a:buFont typeface="Arial" pitchFamily="34" charset="0"/>
              <a:buChar char="•"/>
            </a:pPr>
            <a:r>
              <a:rPr lang="en-US" sz="1700" dirty="0">
                <a:solidFill>
                  <a:schemeClr val="bg1"/>
                </a:solidFill>
                <a:latin typeface="Georgia"/>
                <a:cs typeface="Georgia"/>
              </a:rPr>
              <a:t>California is the fourth largest wine producer in the world </a:t>
            </a:r>
            <a:br>
              <a:rPr lang="en-US" sz="1700" dirty="0">
                <a:solidFill>
                  <a:schemeClr val="bg1"/>
                </a:solidFill>
                <a:latin typeface="Georgia"/>
                <a:cs typeface="Georgia"/>
              </a:rPr>
            </a:br>
            <a:r>
              <a:rPr lang="en-US" sz="1700" dirty="0">
                <a:solidFill>
                  <a:schemeClr val="bg1"/>
                </a:solidFill>
                <a:latin typeface="Georgia"/>
                <a:cs typeface="Georgia"/>
              </a:rPr>
              <a:t>(after France, Italy, Spain)</a:t>
            </a:r>
          </a:p>
          <a:p>
            <a:pPr marL="285750" indent="-285750">
              <a:buFont typeface="Arial" pitchFamily="34" charset="0"/>
              <a:buChar char="•"/>
            </a:pPr>
            <a:endParaRPr lang="en-US" sz="1700" dirty="0">
              <a:solidFill>
                <a:schemeClr val="bg1"/>
              </a:solidFill>
              <a:latin typeface="Georgia"/>
              <a:cs typeface="Georgia"/>
            </a:endParaRPr>
          </a:p>
          <a:p>
            <a:pPr marL="285750" indent="-285750">
              <a:spcBef>
                <a:spcPts val="600"/>
              </a:spcBef>
              <a:buFont typeface="Arial" pitchFamily="34" charset="0"/>
              <a:buChar char="•"/>
            </a:pPr>
            <a:r>
              <a:rPr lang="en-US" sz="1700" dirty="0">
                <a:solidFill>
                  <a:schemeClr val="bg1"/>
                </a:solidFill>
                <a:latin typeface="Georgia"/>
                <a:cs typeface="Georgia"/>
              </a:rPr>
              <a:t>California wine exports set a record </a:t>
            </a:r>
            <a:br>
              <a:rPr lang="en-US" sz="1700" dirty="0">
                <a:solidFill>
                  <a:schemeClr val="bg1"/>
                </a:solidFill>
                <a:latin typeface="Georgia"/>
                <a:cs typeface="Georgia"/>
              </a:rPr>
            </a:br>
            <a:r>
              <a:rPr lang="en-US" sz="1700" dirty="0">
                <a:solidFill>
                  <a:schemeClr val="bg1"/>
                </a:solidFill>
                <a:latin typeface="Georgia"/>
                <a:cs typeface="Georgia"/>
              </a:rPr>
              <a:t>in 2016, reaching 1.62 billion in winery revenues</a:t>
            </a:r>
          </a:p>
          <a:p>
            <a:pPr marL="285750" indent="-285750">
              <a:spcBef>
                <a:spcPts val="600"/>
              </a:spcBef>
              <a:buFont typeface="Arial" pitchFamily="34" charset="0"/>
              <a:buChar char="•"/>
            </a:pPr>
            <a:endParaRPr lang="en-US" sz="1700" dirty="0">
              <a:solidFill>
                <a:schemeClr val="bg1"/>
              </a:solidFill>
              <a:latin typeface="Georgia"/>
              <a:cs typeface="Georgia"/>
            </a:endParaRPr>
          </a:p>
          <a:p>
            <a:pPr marL="285750" indent="-285750">
              <a:spcBef>
                <a:spcPts val="600"/>
              </a:spcBef>
              <a:buFont typeface="Arial" pitchFamily="34" charset="0"/>
              <a:buChar char="•"/>
            </a:pPr>
            <a:r>
              <a:rPr lang="en-US" sz="1700" dirty="0">
                <a:solidFill>
                  <a:schemeClr val="bg1"/>
                </a:solidFill>
                <a:latin typeface="Georgia"/>
                <a:cs typeface="Georgia"/>
              </a:rPr>
              <a:t>California wine sales in the U.S., the world’s largest wine market, have grown over the last 22 years</a:t>
            </a:r>
          </a:p>
          <a:p>
            <a:pPr marL="285750" indent="-285750">
              <a:spcBef>
                <a:spcPts val="600"/>
              </a:spcBef>
              <a:buFont typeface="Arial" pitchFamily="34" charset="0"/>
              <a:buChar char="•"/>
            </a:pPr>
            <a:endParaRPr lang="en-US" sz="1700" dirty="0">
              <a:solidFill>
                <a:schemeClr val="bg1"/>
              </a:solidFill>
              <a:latin typeface="Georgia"/>
              <a:cs typeface="Georgia"/>
            </a:endParaRPr>
          </a:p>
          <a:p>
            <a:pPr marL="285750" indent="-285750">
              <a:buFont typeface="Arial" pitchFamily="34" charset="0"/>
              <a:buChar char="•"/>
            </a:pPr>
            <a:endParaRPr lang="en-US" dirty="0">
              <a:solidFill>
                <a:schemeClr val="bg1"/>
              </a:solidFill>
              <a:latin typeface="Georgia"/>
              <a:cs typeface="Georgia"/>
            </a:endParaRPr>
          </a:p>
          <a:p>
            <a:pPr marL="285750" indent="-285750">
              <a:buFont typeface="Arial" pitchFamily="34" charset="0"/>
              <a:buChar char="•"/>
            </a:pPr>
            <a:endParaRPr lang="en-US" dirty="0">
              <a:solidFill>
                <a:schemeClr val="bg1"/>
              </a:solidFill>
              <a:latin typeface="Georgia"/>
              <a:cs typeface="Georgia"/>
            </a:endParaRPr>
          </a:p>
        </p:txBody>
      </p:sp>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7648" y="1663700"/>
            <a:ext cx="3348630" cy="4375544"/>
          </a:xfrm>
          <a:prstGeom prst="rect">
            <a:avLst/>
          </a:prstGeom>
        </p:spPr>
      </p:pic>
    </p:spTree>
    <p:extLst>
      <p:ext uri="{BB962C8B-B14F-4D97-AF65-F5344CB8AC3E}">
        <p14:creationId xmlns:p14="http://schemas.microsoft.com/office/powerpoint/2010/main" val="3135672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7500" y="1396999"/>
            <a:ext cx="8496299" cy="44401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999066" y="5774488"/>
            <a:ext cx="6879291" cy="939799"/>
          </a:xfrm>
          <a:prstGeom prst="rect">
            <a:avLst/>
          </a:prstGeom>
        </p:spPr>
        <p:txBody>
          <a:bodyPr vert="horz" lIns="91440" tIns="45720" rIns="91440" bIns="45720" rtlCol="0" anchor="ctr">
            <a:normAutofit fontScale="85000" lnSpcReduction="10000"/>
          </a:bodyPr>
          <a:lstStyle/>
          <a:p>
            <a:pPr lvl="0" algn="ctr">
              <a:spcBef>
                <a:spcPct val="0"/>
              </a:spcBef>
              <a:defRPr/>
            </a:pPr>
            <a:r>
              <a:rPr lang="en-US" sz="4400" dirty="0">
                <a:solidFill>
                  <a:srgbClr val="E46C0A"/>
                </a:solidFill>
                <a:latin typeface="Georgia"/>
                <a:cs typeface="Georgia"/>
              </a:rPr>
              <a:t>DiscoverCaliforniaWines.com</a:t>
            </a:r>
          </a:p>
        </p:txBody>
      </p:sp>
      <p:pic>
        <p:nvPicPr>
          <p:cNvPr id="5" name="Picture 4" descr="DISCOVER-CALIFORNIA.png"/>
          <p:cNvPicPr>
            <a:picLocks noChangeAspect="1"/>
          </p:cNvPicPr>
          <p:nvPr/>
        </p:nvPicPr>
        <p:blipFill>
          <a:blip r:embed="rId3"/>
          <a:stretch>
            <a:fillRect/>
          </a:stretch>
        </p:blipFill>
        <p:spPr>
          <a:xfrm>
            <a:off x="334513" y="730918"/>
            <a:ext cx="6142938" cy="480056"/>
          </a:xfrm>
          <a:prstGeom prst="rect">
            <a:avLst/>
          </a:prstGeom>
        </p:spPr>
      </p:pic>
      <p:sp>
        <p:nvSpPr>
          <p:cNvPr id="12" name="TextBox 11"/>
          <p:cNvSpPr txBox="1"/>
          <p:nvPr/>
        </p:nvSpPr>
        <p:spPr>
          <a:xfrm>
            <a:off x="620182" y="5342092"/>
            <a:ext cx="1231454" cy="369332"/>
          </a:xfrm>
          <a:prstGeom prst="rect">
            <a:avLst/>
          </a:prstGeom>
          <a:noFill/>
        </p:spPr>
        <p:txBody>
          <a:bodyPr wrap="square" rtlCol="0">
            <a:spAutoFit/>
          </a:bodyPr>
          <a:lstStyle/>
          <a:p>
            <a:r>
              <a:rPr lang="en-US" b="1" dirty="0">
                <a:solidFill>
                  <a:srgbClr val="E46C0A"/>
                </a:solidFill>
                <a:latin typeface="Georgia"/>
                <a:cs typeface="Georgia"/>
              </a:rPr>
              <a:t>Visit Us:</a:t>
            </a:r>
            <a:endParaRPr lang="en-US" dirty="0">
              <a:solidFill>
                <a:srgbClr val="E46C0A"/>
              </a:solidFill>
            </a:endParaRPr>
          </a:p>
        </p:txBody>
      </p:sp>
      <p:pic>
        <p:nvPicPr>
          <p:cNvPr id="13" name="Picture 12" descr="f_logo.jpg">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55336" y="5313007"/>
            <a:ext cx="391160" cy="391160"/>
          </a:xfrm>
          <a:prstGeom prst="rect">
            <a:avLst/>
          </a:prstGeom>
        </p:spPr>
      </p:pic>
      <p:pic>
        <p:nvPicPr>
          <p:cNvPr id="14" name="Picture 13" descr="twitter-bird-white-on-blue.png">
            <a:hlinkClick r:id="rId6" action="ppaction://hlinkfile"/>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34651" y="5313007"/>
            <a:ext cx="383541" cy="391161"/>
          </a:xfrm>
          <a:prstGeom prst="rect">
            <a:avLst/>
          </a:prstGeom>
        </p:spPr>
      </p:pic>
      <p:sp>
        <p:nvSpPr>
          <p:cNvPr id="15" name="TextBox 14"/>
          <p:cNvSpPr txBox="1"/>
          <p:nvPr/>
        </p:nvSpPr>
        <p:spPr>
          <a:xfrm>
            <a:off x="4833257" y="1439979"/>
            <a:ext cx="3869309" cy="4601260"/>
          </a:xfrm>
          <a:prstGeom prst="rect">
            <a:avLst/>
          </a:prstGeom>
          <a:noFill/>
        </p:spPr>
        <p:txBody>
          <a:bodyPr wrap="square" rtlCol="0">
            <a:spAutoFit/>
          </a:bodyPr>
          <a:lstStyle/>
          <a:p>
            <a:pPr marL="285750" indent="-285750">
              <a:buFont typeface="Arial" pitchFamily="34" charset="0"/>
              <a:buChar char="•"/>
            </a:pPr>
            <a:r>
              <a:rPr lang="en-US" sz="1400" b="1" dirty="0">
                <a:solidFill>
                  <a:schemeClr val="bg1"/>
                </a:solidFill>
                <a:latin typeface="Georgia"/>
                <a:cs typeface="Georgia"/>
              </a:rPr>
              <a:t>Canada (English &amp; Quebec/French) </a:t>
            </a:r>
          </a:p>
          <a:p>
            <a:pPr lvl="1">
              <a:spcAft>
                <a:spcPts val="600"/>
              </a:spcAft>
            </a:pPr>
            <a:r>
              <a:rPr lang="en-US" sz="1400" b="1" dirty="0">
                <a:solidFill>
                  <a:schemeClr val="bg1"/>
                </a:solidFill>
                <a:latin typeface="Georgia"/>
                <a:cs typeface="Georgia"/>
              </a:rPr>
              <a:t> </a:t>
            </a:r>
            <a:r>
              <a:rPr lang="en-US" sz="1200" dirty="0">
                <a:solidFill>
                  <a:schemeClr val="bg1"/>
                </a:solidFill>
                <a:latin typeface="Georgia"/>
                <a:cs typeface="Georgia"/>
                <a:hlinkClick r:id="rId8"/>
              </a:rPr>
              <a:t>www.DiscoverCaliforniaWines.</a:t>
            </a:r>
            <a:r>
              <a:rPr lang="en-US" sz="1200" dirty="0">
                <a:solidFill>
                  <a:srgbClr val="FF0000"/>
                </a:solidFill>
                <a:latin typeface="Georgia"/>
                <a:cs typeface="Georgia"/>
                <a:hlinkClick r:id="rId8"/>
              </a:rPr>
              <a:t>CA</a:t>
            </a:r>
            <a:r>
              <a:rPr lang="en-US" sz="1200" dirty="0">
                <a:solidFill>
                  <a:srgbClr val="FF0000"/>
                </a:solidFill>
                <a:latin typeface="Georgia"/>
                <a:cs typeface="Georgia"/>
              </a:rPr>
              <a:t> </a:t>
            </a:r>
          </a:p>
          <a:p>
            <a:pPr marL="285750" indent="-285750">
              <a:buFont typeface="Arial" pitchFamily="34" charset="0"/>
              <a:buChar char="•"/>
            </a:pPr>
            <a:r>
              <a:rPr lang="en-US" sz="1400" b="1" dirty="0">
                <a:solidFill>
                  <a:schemeClr val="bg1"/>
                </a:solidFill>
                <a:latin typeface="Georgia"/>
                <a:cs typeface="Georgia"/>
              </a:rPr>
              <a:t>China</a:t>
            </a:r>
            <a:endParaRPr lang="en-US" sz="1400" dirty="0">
              <a:solidFill>
                <a:schemeClr val="bg1"/>
              </a:solidFill>
              <a:latin typeface="Georgia"/>
              <a:cs typeface="Georgia"/>
            </a:endParaRPr>
          </a:p>
          <a:p>
            <a:pPr lvl="1">
              <a:spcAft>
                <a:spcPts val="600"/>
              </a:spcAft>
            </a:pPr>
            <a:r>
              <a:rPr lang="en-US" sz="1200" dirty="0">
                <a:solidFill>
                  <a:schemeClr val="bg1"/>
                </a:solidFill>
                <a:latin typeface="Georgia"/>
                <a:cs typeface="Georgia"/>
                <a:hlinkClick r:id="rId9"/>
              </a:rPr>
              <a:t>www.DiscoverCaliforniaWines.com.CN</a:t>
            </a:r>
            <a:r>
              <a:rPr lang="en-US" sz="1200" dirty="0">
                <a:solidFill>
                  <a:schemeClr val="bg1"/>
                </a:solidFill>
                <a:latin typeface="Georgia"/>
                <a:cs typeface="Georgia"/>
              </a:rPr>
              <a:t> </a:t>
            </a:r>
            <a:r>
              <a:rPr lang="en-US" sz="1400" dirty="0">
                <a:solidFill>
                  <a:schemeClr val="bg1"/>
                </a:solidFill>
                <a:latin typeface="Georgia"/>
                <a:cs typeface="Georgia"/>
              </a:rPr>
              <a:t> </a:t>
            </a:r>
            <a:endParaRPr lang="en-US" sz="1400" dirty="0"/>
          </a:p>
          <a:p>
            <a:pPr marL="285750" indent="-285750">
              <a:buFont typeface="Arial" pitchFamily="34" charset="0"/>
              <a:buChar char="•"/>
            </a:pPr>
            <a:r>
              <a:rPr lang="en-US" sz="1400" b="1" dirty="0">
                <a:solidFill>
                  <a:schemeClr val="bg1"/>
                </a:solidFill>
                <a:latin typeface="Georgia"/>
                <a:cs typeface="Georgia"/>
              </a:rPr>
              <a:t>Germany</a:t>
            </a:r>
            <a:r>
              <a:rPr lang="en-US" sz="1400" dirty="0">
                <a:solidFill>
                  <a:schemeClr val="bg1"/>
                </a:solidFill>
                <a:latin typeface="Georgia"/>
                <a:cs typeface="Georgia"/>
              </a:rPr>
              <a:t> </a:t>
            </a:r>
          </a:p>
          <a:p>
            <a:pPr lvl="1">
              <a:spcAft>
                <a:spcPts val="600"/>
              </a:spcAft>
            </a:pPr>
            <a:r>
              <a:rPr lang="en-US" sz="1200" dirty="0">
                <a:solidFill>
                  <a:schemeClr val="bg1"/>
                </a:solidFill>
                <a:latin typeface="Georgia"/>
                <a:cs typeface="Georgia"/>
                <a:hlinkClick r:id="rId10"/>
              </a:rPr>
              <a:t>www.DiscoverCaliforniaWines.DE</a:t>
            </a:r>
            <a:r>
              <a:rPr lang="en-US" sz="1200" dirty="0">
                <a:solidFill>
                  <a:schemeClr val="bg1"/>
                </a:solidFill>
                <a:latin typeface="Georgia"/>
                <a:cs typeface="Georgia"/>
              </a:rPr>
              <a:t> </a:t>
            </a:r>
          </a:p>
          <a:p>
            <a:pPr marL="285750" indent="-285750">
              <a:buFont typeface="Arial" pitchFamily="34" charset="0"/>
              <a:buChar char="•"/>
            </a:pPr>
            <a:r>
              <a:rPr lang="en-US" sz="1400" b="1" dirty="0">
                <a:solidFill>
                  <a:schemeClr val="bg1"/>
                </a:solidFill>
                <a:latin typeface="Georgia"/>
                <a:cs typeface="Georgia"/>
              </a:rPr>
              <a:t>Hong Kong </a:t>
            </a:r>
          </a:p>
          <a:p>
            <a:pPr lvl="1">
              <a:spcAft>
                <a:spcPts val="600"/>
              </a:spcAft>
            </a:pPr>
            <a:r>
              <a:rPr lang="en-US" sz="1200" dirty="0">
                <a:solidFill>
                  <a:schemeClr val="bg1"/>
                </a:solidFill>
                <a:latin typeface="Georgia"/>
                <a:cs typeface="Georgia"/>
                <a:hlinkClick r:id="rId11"/>
              </a:rPr>
              <a:t>www.DiscoverCaliforniaWines.HK</a:t>
            </a:r>
            <a:r>
              <a:rPr lang="en-US" sz="1200" dirty="0">
                <a:solidFill>
                  <a:schemeClr val="bg1"/>
                </a:solidFill>
                <a:latin typeface="Georgia"/>
                <a:cs typeface="Georgia"/>
              </a:rPr>
              <a:t> </a:t>
            </a:r>
          </a:p>
          <a:p>
            <a:pPr marL="285750" indent="-285750">
              <a:buFont typeface="Arial" pitchFamily="34" charset="0"/>
              <a:buChar char="•"/>
            </a:pPr>
            <a:r>
              <a:rPr lang="en-US" sz="1400" b="1" dirty="0">
                <a:solidFill>
                  <a:schemeClr val="bg1"/>
                </a:solidFill>
                <a:latin typeface="Georgia"/>
                <a:cs typeface="Georgia"/>
              </a:rPr>
              <a:t>Japan </a:t>
            </a:r>
          </a:p>
          <a:p>
            <a:pPr lvl="1">
              <a:spcAft>
                <a:spcPts val="600"/>
              </a:spcAft>
            </a:pPr>
            <a:r>
              <a:rPr lang="en-US" sz="1200" dirty="0">
                <a:solidFill>
                  <a:schemeClr val="bg1"/>
                </a:solidFill>
                <a:latin typeface="Georgia"/>
                <a:cs typeface="Georgia"/>
                <a:hlinkClick r:id="rId12"/>
              </a:rPr>
              <a:t>www.DiscoverCaliforniaWines.JP</a:t>
            </a:r>
            <a:r>
              <a:rPr lang="en-US" sz="1200" dirty="0">
                <a:solidFill>
                  <a:schemeClr val="bg1"/>
                </a:solidFill>
                <a:latin typeface="Georgia"/>
                <a:cs typeface="Georgia"/>
              </a:rPr>
              <a:t> </a:t>
            </a:r>
          </a:p>
          <a:p>
            <a:pPr marL="285750" indent="-285750">
              <a:buFont typeface="Arial" pitchFamily="34" charset="0"/>
              <a:buChar char="•"/>
            </a:pPr>
            <a:r>
              <a:rPr lang="en-US" sz="1400" b="1" dirty="0">
                <a:solidFill>
                  <a:schemeClr val="bg1"/>
                </a:solidFill>
                <a:latin typeface="Georgia"/>
                <a:cs typeface="Georgia"/>
              </a:rPr>
              <a:t>Mexico </a:t>
            </a:r>
          </a:p>
          <a:p>
            <a:pPr lvl="1">
              <a:spcAft>
                <a:spcPts val="600"/>
              </a:spcAft>
            </a:pPr>
            <a:r>
              <a:rPr lang="en-US" sz="1100" dirty="0">
                <a:solidFill>
                  <a:schemeClr val="bg1"/>
                </a:solidFill>
                <a:latin typeface="Georgia"/>
                <a:cs typeface="Georgia"/>
                <a:hlinkClick r:id="rId13"/>
              </a:rPr>
              <a:t>www.DiscoverCaliforniaWines.com.MX</a:t>
            </a:r>
            <a:r>
              <a:rPr lang="en-US" sz="1200" dirty="0">
                <a:solidFill>
                  <a:schemeClr val="bg1"/>
                </a:solidFill>
                <a:latin typeface="Georgia"/>
                <a:cs typeface="Georgia"/>
              </a:rPr>
              <a:t> </a:t>
            </a:r>
            <a:r>
              <a:rPr lang="en-US" sz="1200" dirty="0"/>
              <a:t>–</a:t>
            </a:r>
          </a:p>
          <a:p>
            <a:pPr marL="285750" indent="-285750">
              <a:buFont typeface="Arial" pitchFamily="34" charset="0"/>
              <a:buChar char="•"/>
            </a:pPr>
            <a:r>
              <a:rPr lang="en-US" sz="1400" b="1" dirty="0">
                <a:solidFill>
                  <a:schemeClr val="bg1"/>
                </a:solidFill>
                <a:latin typeface="Georgia"/>
                <a:cs typeface="Georgia"/>
              </a:rPr>
              <a:t>South Korea </a:t>
            </a:r>
          </a:p>
          <a:p>
            <a:pPr lvl="1">
              <a:spcAft>
                <a:spcPts val="600"/>
              </a:spcAft>
            </a:pPr>
            <a:r>
              <a:rPr lang="en-US" sz="1200" dirty="0">
                <a:solidFill>
                  <a:schemeClr val="bg1"/>
                </a:solidFill>
                <a:latin typeface="Georgia"/>
                <a:cs typeface="Georgia"/>
                <a:hlinkClick r:id="rId14"/>
              </a:rPr>
              <a:t>www.DiscoverCaliforniaWines.KR</a:t>
            </a:r>
            <a:r>
              <a:rPr lang="en-US" sz="1200" dirty="0">
                <a:solidFill>
                  <a:schemeClr val="bg1"/>
                </a:solidFill>
                <a:latin typeface="Georgia"/>
                <a:cs typeface="Georgia"/>
              </a:rPr>
              <a:t> </a:t>
            </a:r>
          </a:p>
          <a:p>
            <a:pPr marL="285750" indent="-285750">
              <a:buFont typeface="Arial" pitchFamily="34" charset="0"/>
              <a:buChar char="•"/>
            </a:pPr>
            <a:r>
              <a:rPr lang="en-US" sz="1400" b="1" dirty="0">
                <a:solidFill>
                  <a:schemeClr val="bg1"/>
                </a:solidFill>
                <a:latin typeface="Georgia"/>
                <a:cs typeface="Georgia"/>
              </a:rPr>
              <a:t>Taiwan </a:t>
            </a:r>
          </a:p>
          <a:p>
            <a:pPr marL="742950" lvl="1" indent="-285750">
              <a:spcAft>
                <a:spcPts val="600"/>
              </a:spcAft>
              <a:buFont typeface="Arial" pitchFamily="34" charset="0"/>
              <a:buChar char="•"/>
            </a:pPr>
            <a:r>
              <a:rPr lang="en-US" sz="1200" dirty="0">
                <a:solidFill>
                  <a:schemeClr val="bg1"/>
                </a:solidFill>
                <a:latin typeface="Georgia"/>
                <a:cs typeface="Georgia"/>
                <a:hlinkClick r:id="rId15"/>
              </a:rPr>
              <a:t>www.DiscoverCaliforniaWines.TW</a:t>
            </a:r>
            <a:r>
              <a:rPr lang="en-US" sz="1200" dirty="0">
                <a:solidFill>
                  <a:schemeClr val="bg1"/>
                </a:solidFill>
                <a:latin typeface="Georgia"/>
                <a:cs typeface="Georgia"/>
              </a:rPr>
              <a:t> </a:t>
            </a:r>
          </a:p>
          <a:p>
            <a:pPr marL="285750" indent="-285750">
              <a:buFont typeface="Arial" pitchFamily="34" charset="0"/>
              <a:buChar char="•"/>
            </a:pPr>
            <a:r>
              <a:rPr lang="en-US" sz="1400" b="1" dirty="0">
                <a:solidFill>
                  <a:schemeClr val="bg1"/>
                </a:solidFill>
                <a:latin typeface="Georgia"/>
                <a:cs typeface="Georgia"/>
              </a:rPr>
              <a:t>United Kingdom </a:t>
            </a:r>
          </a:p>
          <a:p>
            <a:pPr lvl="1">
              <a:spcAft>
                <a:spcPts val="600"/>
              </a:spcAft>
            </a:pPr>
            <a:r>
              <a:rPr lang="en-US" sz="1200" dirty="0">
                <a:solidFill>
                  <a:schemeClr val="bg1"/>
                </a:solidFill>
                <a:latin typeface="Georgia"/>
                <a:cs typeface="Georgia"/>
                <a:hlinkClick r:id="rId16"/>
              </a:rPr>
              <a:t>www.DiscoverCaliforniaWines.</a:t>
            </a:r>
            <a:r>
              <a:rPr lang="en-US" sz="1200" dirty="0">
                <a:solidFill>
                  <a:srgbClr val="FF0000"/>
                </a:solidFill>
                <a:latin typeface="Georgia"/>
                <a:cs typeface="Georgia"/>
                <a:hlinkClick r:id="rId16"/>
              </a:rPr>
              <a:t>CO.UK</a:t>
            </a:r>
            <a:r>
              <a:rPr lang="en-US" sz="1200" dirty="0">
                <a:solidFill>
                  <a:srgbClr val="FF0000"/>
                </a:solidFill>
                <a:latin typeface="Georgia"/>
                <a:cs typeface="Georgia"/>
              </a:rPr>
              <a:t> </a:t>
            </a:r>
          </a:p>
          <a:p>
            <a:pPr marL="285750" indent="-285750">
              <a:spcAft>
                <a:spcPts val="600"/>
              </a:spcAft>
              <a:buFont typeface="Arial" pitchFamily="34" charset="0"/>
              <a:buChar char="•"/>
            </a:pPr>
            <a:endParaRPr lang="en-US" sz="1200" dirty="0">
              <a:solidFill>
                <a:schemeClr val="bg1"/>
              </a:solidFill>
              <a:latin typeface="Georgia"/>
              <a:cs typeface="Georgia"/>
            </a:endParaRPr>
          </a:p>
        </p:txBody>
      </p:sp>
      <p:pic>
        <p:nvPicPr>
          <p:cNvPr id="1026" name="Picture 2">
            <a:hlinkClick r:id="rId17"/>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3405982" y="5313007"/>
            <a:ext cx="398621" cy="39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hlinkClick r:id="rId19"/>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2906347" y="5313007"/>
            <a:ext cx="411480" cy="391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522546" y="1674100"/>
            <a:ext cx="4049454" cy="3409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980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DiscoverCalWine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838200"/>
            <a:ext cx="8058150"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889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wines-RGB.jpg"/>
          <p:cNvPicPr>
            <a:picLocks noChangeAspect="1"/>
          </p:cNvPicPr>
          <p:nvPr/>
        </p:nvPicPr>
        <p:blipFill>
          <a:blip r:embed="rId5"/>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1" name="Picture 10" descr="DISCOVER-CALIFORNIA.png"/>
          <p:cNvPicPr>
            <a:picLocks noChangeAspect="1"/>
          </p:cNvPicPr>
          <p:nvPr/>
        </p:nvPicPr>
        <p:blipFill>
          <a:blip r:embed="rId6"/>
          <a:stretch>
            <a:fillRect/>
          </a:stretch>
        </p:blipFill>
        <p:spPr>
          <a:xfrm>
            <a:off x="334489" y="730918"/>
            <a:ext cx="6142990" cy="480060"/>
          </a:xfrm>
          <a:prstGeom prst="rect">
            <a:avLst/>
          </a:prstGeom>
        </p:spPr>
      </p:pic>
      <p:pic>
        <p:nvPicPr>
          <p:cNvPr id="2" name="16-18_AK_current_CAWI Q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57709" y="1553832"/>
            <a:ext cx="5938538" cy="4453903"/>
          </a:xfrm>
          <a:prstGeom prst="rect">
            <a:avLst/>
          </a:prstGeom>
        </p:spPr>
      </p:pic>
      <p:sp>
        <p:nvSpPr>
          <p:cNvPr id="7" name="TextBox 6"/>
          <p:cNvSpPr txBox="1"/>
          <p:nvPr/>
        </p:nvSpPr>
        <p:spPr>
          <a:xfrm>
            <a:off x="976625" y="5638403"/>
            <a:ext cx="2308004" cy="369332"/>
          </a:xfrm>
          <a:prstGeom prst="rect">
            <a:avLst/>
          </a:prstGeom>
          <a:noFill/>
        </p:spPr>
        <p:txBody>
          <a:bodyPr wrap="none" rtlCol="0">
            <a:spAutoFit/>
          </a:bodyPr>
          <a:lstStyle/>
          <a:p>
            <a:r>
              <a:rPr lang="en-US" i="1" dirty="0"/>
              <a:t>Click to play animation</a:t>
            </a:r>
          </a:p>
        </p:txBody>
      </p:sp>
    </p:spTree>
    <p:extLst>
      <p:ext uri="{BB962C8B-B14F-4D97-AF65-F5344CB8AC3E}">
        <p14:creationId xmlns:p14="http://schemas.microsoft.com/office/powerpoint/2010/main" val="1417268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pitchFamily="34" charset="0"/>
            </a:endParaRPr>
          </a:p>
        </p:txBody>
      </p:sp>
      <p:sp>
        <p:nvSpPr>
          <p:cNvPr id="3" name="Content Placeholder 2"/>
          <p:cNvSpPr>
            <a:spLocks noGrp="1"/>
          </p:cNvSpPr>
          <p:nvPr>
            <p:ph idx="4294967295"/>
          </p:nvPr>
        </p:nvSpPr>
        <p:spPr>
          <a:xfrm>
            <a:off x="627648" y="3992047"/>
            <a:ext cx="3863975" cy="1739900"/>
          </a:xfrm>
        </p:spPr>
        <p:txBody>
          <a:bodyPr>
            <a:normAutofit/>
          </a:bodyPr>
          <a:lstStyle/>
          <a:p>
            <a:pPr marL="0" indent="0">
              <a:buClr>
                <a:srgbClr val="E46C0A"/>
              </a:buClr>
              <a:buNone/>
            </a:pPr>
            <a:r>
              <a:rPr lang="en-US" sz="2200" b="1" dirty="0">
                <a:solidFill>
                  <a:schemeClr val="accent6">
                    <a:lumMod val="75000"/>
                  </a:schemeClr>
                </a:solidFill>
                <a:latin typeface="Georgia" pitchFamily="18" charset="0"/>
                <a:cs typeface="Times"/>
              </a:rPr>
              <a:t>5,900</a:t>
            </a:r>
            <a:r>
              <a:rPr lang="en-US" sz="2200" dirty="0">
                <a:solidFill>
                  <a:schemeClr val="bg1"/>
                </a:solidFill>
                <a:latin typeface="Georgia" pitchFamily="18" charset="0"/>
                <a:cs typeface="Times"/>
              </a:rPr>
              <a:t> winegrape growers</a:t>
            </a:r>
          </a:p>
          <a:p>
            <a:pPr marL="0" indent="0">
              <a:buClr>
                <a:srgbClr val="E46C0A"/>
              </a:buClr>
              <a:buNone/>
            </a:pPr>
            <a:r>
              <a:rPr lang="en-US" sz="2200" dirty="0">
                <a:solidFill>
                  <a:schemeClr val="bg1"/>
                </a:solidFill>
                <a:latin typeface="Georgia" pitchFamily="18" charset="0"/>
                <a:cs typeface="Times"/>
              </a:rPr>
              <a:t>	</a:t>
            </a:r>
          </a:p>
          <a:p>
            <a:pPr marL="0" indent="0">
              <a:buNone/>
            </a:pPr>
            <a:r>
              <a:rPr lang="en-US" sz="2200" b="1" dirty="0">
                <a:solidFill>
                  <a:schemeClr val="accent6">
                    <a:lumMod val="75000"/>
                  </a:schemeClr>
                </a:solidFill>
                <a:latin typeface="Georgia" pitchFamily="18" charset="0"/>
                <a:cs typeface="Times"/>
              </a:rPr>
              <a:t>110+</a:t>
            </a:r>
            <a:r>
              <a:rPr lang="en-US" sz="2200" dirty="0">
                <a:solidFill>
                  <a:schemeClr val="bg1"/>
                </a:solidFill>
                <a:latin typeface="Georgia" pitchFamily="18" charset="0"/>
                <a:cs typeface="Times"/>
              </a:rPr>
              <a:t> winegrape varieties</a:t>
            </a:r>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627648" y="1972883"/>
            <a:ext cx="3863289" cy="1754326"/>
          </a:xfrm>
          <a:prstGeom prst="rect">
            <a:avLst/>
          </a:prstGeom>
          <a:noFill/>
        </p:spPr>
        <p:txBody>
          <a:bodyPr wrap="square" rtlCol="0">
            <a:spAutoFit/>
          </a:bodyPr>
          <a:lstStyle/>
          <a:p>
            <a:r>
              <a:rPr lang="en-US" sz="2400" b="1" dirty="0">
                <a:solidFill>
                  <a:schemeClr val="accent6">
                    <a:lumMod val="75000"/>
                  </a:schemeClr>
                </a:solidFill>
                <a:latin typeface="Georgia" pitchFamily="18" charset="0"/>
                <a:cs typeface="Times"/>
              </a:rPr>
              <a:t>DIVERSE</a:t>
            </a:r>
          </a:p>
          <a:p>
            <a:pPr marL="342900" indent="-55563">
              <a:buFont typeface="Arial" panose="020B0604020202020204" pitchFamily="34" charset="0"/>
              <a:buChar char="•"/>
            </a:pPr>
            <a:r>
              <a:rPr lang="en-US" sz="2100" dirty="0">
                <a:solidFill>
                  <a:schemeClr val="bg1"/>
                </a:solidFill>
                <a:latin typeface="Georgia" pitchFamily="18" charset="0"/>
                <a:cs typeface="Times"/>
              </a:rPr>
              <a:t>	Landscape </a:t>
            </a:r>
          </a:p>
          <a:p>
            <a:pPr marL="342900" indent="-55563">
              <a:buFont typeface="Arial" panose="020B0604020202020204" pitchFamily="34" charset="0"/>
              <a:buChar char="•"/>
            </a:pPr>
            <a:r>
              <a:rPr lang="en-US" sz="2100" dirty="0">
                <a:solidFill>
                  <a:schemeClr val="bg1"/>
                </a:solidFill>
                <a:latin typeface="Georgia" pitchFamily="18" charset="0"/>
                <a:cs typeface="Times"/>
              </a:rPr>
              <a:t>	Climate </a:t>
            </a:r>
          </a:p>
          <a:p>
            <a:pPr marL="342900" indent="-55563">
              <a:buFont typeface="Arial" panose="020B0604020202020204" pitchFamily="34" charset="0"/>
              <a:buChar char="•"/>
            </a:pPr>
            <a:r>
              <a:rPr lang="en-US" sz="2100" dirty="0">
                <a:solidFill>
                  <a:schemeClr val="bg1"/>
                </a:solidFill>
                <a:latin typeface="Georgia" pitchFamily="18" charset="0"/>
                <a:cs typeface="Times"/>
              </a:rPr>
              <a:t>	People</a:t>
            </a:r>
          </a:p>
          <a:p>
            <a:pPr marL="342900" indent="-55563">
              <a:buFont typeface="Arial" panose="020B0604020202020204" pitchFamily="34" charset="0"/>
              <a:buChar char="•"/>
            </a:pPr>
            <a:r>
              <a:rPr lang="en-US" sz="2100" dirty="0">
                <a:solidFill>
                  <a:schemeClr val="bg1"/>
                </a:solidFill>
                <a:latin typeface="Georgia" pitchFamily="18" charset="0"/>
                <a:cs typeface="Times"/>
              </a:rPr>
              <a:t>	Wines</a:t>
            </a:r>
          </a:p>
        </p:txBody>
      </p:sp>
      <p:pic>
        <p:nvPicPr>
          <p:cNvPr id="17" name="Picture 16" descr="CF011519.jpg"/>
          <p:cNvPicPr>
            <a:picLocks noChangeAspect="1"/>
          </p:cNvPicPr>
          <p:nvPr/>
        </p:nvPicPr>
        <p:blipFill>
          <a:blip r:embed="rId4"/>
          <a:stretch>
            <a:fillRect/>
          </a:stretch>
        </p:blipFill>
        <p:spPr>
          <a:xfrm>
            <a:off x="4959390" y="1663700"/>
            <a:ext cx="3348633" cy="4375546"/>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489" y="730918"/>
            <a:ext cx="6142990" cy="480060"/>
          </a:xfrm>
          <a:prstGeom prst="rect">
            <a:avLst/>
          </a:prstGeom>
        </p:spPr>
      </p:pic>
    </p:spTree>
    <p:extLst>
      <p:ext uri="{BB962C8B-B14F-4D97-AF65-F5344CB8AC3E}">
        <p14:creationId xmlns:p14="http://schemas.microsoft.com/office/powerpoint/2010/main" val="134229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378520"/>
            <a:ext cx="3863289" cy="1061829"/>
          </a:xfrm>
          <a:prstGeom prst="rect">
            <a:avLst/>
          </a:prstGeom>
          <a:noFill/>
        </p:spPr>
        <p:txBody>
          <a:bodyPr wrap="square" rtlCol="0">
            <a:spAutoFit/>
          </a:bodyPr>
          <a:lstStyle/>
          <a:p>
            <a:r>
              <a:rPr lang="en-US" sz="2100" dirty="0">
                <a:solidFill>
                  <a:schemeClr val="bg1"/>
                </a:solidFill>
                <a:latin typeface="Georgia"/>
                <a:cs typeface="Georgia"/>
              </a:rPr>
              <a:t>Geography + climate + soil = ideal conditions for </a:t>
            </a:r>
            <a:br>
              <a:rPr lang="en-US" sz="2100" dirty="0">
                <a:solidFill>
                  <a:schemeClr val="bg1"/>
                </a:solidFill>
                <a:latin typeface="Georgia"/>
                <a:cs typeface="Georgia"/>
              </a:rPr>
            </a:br>
            <a:r>
              <a:rPr lang="en-US" sz="2100" dirty="0">
                <a:solidFill>
                  <a:schemeClr val="bg1"/>
                </a:solidFill>
                <a:latin typeface="Georgia"/>
                <a:cs typeface="Georgia"/>
              </a:rPr>
              <a:t>quality grapes</a:t>
            </a:r>
          </a:p>
        </p:txBody>
      </p:sp>
      <p:pic>
        <p:nvPicPr>
          <p:cNvPr id="17" name="Picture 16" descr="CF011519.jpg"/>
          <p:cNvPicPr>
            <a:picLocks noChangeAspect="1"/>
          </p:cNvPicPr>
          <p:nvPr/>
        </p:nvPicPr>
        <p:blipFill>
          <a:blip r:embed="rId4"/>
          <a:stretch>
            <a:fillRect/>
          </a:stretch>
        </p:blipFill>
        <p:spPr>
          <a:xfrm>
            <a:off x="627648" y="1663700"/>
            <a:ext cx="3348632" cy="4375546"/>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489" y="730918"/>
            <a:ext cx="6142990" cy="480060"/>
          </a:xfrm>
          <a:prstGeom prst="rect">
            <a:avLst/>
          </a:prstGeom>
        </p:spPr>
      </p:pic>
      <p:sp>
        <p:nvSpPr>
          <p:cNvPr id="13" name="Content Placeholder 2"/>
          <p:cNvSpPr txBox="1">
            <a:spLocks/>
          </p:cNvSpPr>
          <p:nvPr/>
        </p:nvSpPr>
        <p:spPr>
          <a:xfrm>
            <a:off x="4545491" y="3538153"/>
            <a:ext cx="3863975" cy="2262953"/>
          </a:xfrm>
          <a:prstGeom prst="rect">
            <a:avLst/>
          </a:prstGeom>
        </p:spPr>
        <p:txBody>
          <a:bodyPr vert="horz" lIns="91440" tIns="45720" rIns="91440" bIns="45720" rtlCol="0">
            <a:normAutofit/>
          </a:bodyPr>
          <a:lstStyle/>
          <a:p>
            <a:pPr marL="342900" lvl="0" indent="-342900">
              <a:spcBef>
                <a:spcPct val="20000"/>
              </a:spcBef>
              <a:buClr>
                <a:srgbClr val="E46C0A"/>
              </a:buClr>
              <a:buFont typeface="Arial"/>
              <a:buChar char="•"/>
            </a:pPr>
            <a:r>
              <a:rPr lang="en-US" sz="2100" b="1" dirty="0">
                <a:solidFill>
                  <a:schemeClr val="accent6">
                    <a:lumMod val="75000"/>
                  </a:schemeClr>
                </a:solidFill>
                <a:latin typeface="Georgia" pitchFamily="18" charset="0"/>
                <a:cs typeface="Times"/>
              </a:rPr>
              <a:t>602,000 acres</a:t>
            </a:r>
            <a:r>
              <a:rPr lang="en-US" sz="2100" dirty="0">
                <a:solidFill>
                  <a:schemeClr val="bg1"/>
                </a:solidFill>
                <a:latin typeface="Georgia" pitchFamily="18" charset="0"/>
                <a:cs typeface="Times"/>
              </a:rPr>
              <a:t> (244,000 hectares) of winegrapes</a:t>
            </a:r>
          </a:p>
          <a:p>
            <a:pPr marL="342900" lvl="0" indent="-342900">
              <a:spcBef>
                <a:spcPct val="20000"/>
              </a:spcBef>
              <a:buFont typeface="Arial"/>
              <a:buChar char="•"/>
            </a:pPr>
            <a:r>
              <a:rPr lang="en-US" sz="2100" b="1" dirty="0">
                <a:solidFill>
                  <a:schemeClr val="accent6">
                    <a:lumMod val="75000"/>
                  </a:schemeClr>
                </a:solidFill>
                <a:latin typeface="Georgia" pitchFamily="18" charset="0"/>
                <a:cs typeface="Times"/>
              </a:rPr>
              <a:t>4.0 million tons </a:t>
            </a:r>
            <a:r>
              <a:rPr lang="en-US" sz="2100" dirty="0">
                <a:solidFill>
                  <a:schemeClr val="bg1"/>
                </a:solidFill>
                <a:latin typeface="Georgia" pitchFamily="18" charset="0"/>
                <a:cs typeface="Times"/>
              </a:rPr>
              <a:t>(almost </a:t>
            </a:r>
            <a:br>
              <a:rPr lang="en-US" sz="2100" dirty="0">
                <a:solidFill>
                  <a:schemeClr val="bg1"/>
                </a:solidFill>
                <a:latin typeface="Georgia" pitchFamily="18" charset="0"/>
                <a:cs typeface="Times"/>
              </a:rPr>
            </a:br>
            <a:r>
              <a:rPr lang="en-US" sz="2100" dirty="0">
                <a:solidFill>
                  <a:schemeClr val="bg1"/>
                </a:solidFill>
                <a:latin typeface="Georgia" pitchFamily="18" charset="0"/>
                <a:cs typeface="Times"/>
              </a:rPr>
              <a:t>3.6 billion kilograms) of winegrapes harvested in 2016 </a:t>
            </a:r>
          </a:p>
          <a:p>
            <a:pPr marL="342900" lvl="0" indent="-342900">
              <a:spcBef>
                <a:spcPct val="20000"/>
              </a:spcBef>
              <a:buFont typeface="Arial"/>
              <a:buChar char="•"/>
            </a:pPr>
            <a:endParaRPr kumimoji="0" lang="en-US" sz="2100" b="0" i="0" u="none" strike="noStrike" kern="1200" cap="none" spc="0" normalizeH="0" baseline="0" noProof="0" dirty="0">
              <a:ln>
                <a:noFill/>
              </a:ln>
              <a:solidFill>
                <a:schemeClr val="bg1"/>
              </a:solidFill>
              <a:effectLst/>
              <a:uLnTx/>
              <a:uFillTx/>
              <a:latin typeface="Georgia" pitchFamily="18" charset="0"/>
              <a:ea typeface="+mn-ea"/>
              <a:cs typeface="Times"/>
            </a:endParaRPr>
          </a:p>
        </p:txBody>
      </p:sp>
    </p:spTree>
    <p:extLst>
      <p:ext uri="{BB962C8B-B14F-4D97-AF65-F5344CB8AC3E}">
        <p14:creationId xmlns:p14="http://schemas.microsoft.com/office/powerpoint/2010/main" val="2741547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4294967295"/>
          </p:nvPr>
        </p:nvSpPr>
        <p:spPr>
          <a:xfrm>
            <a:off x="4549281" y="2250387"/>
            <a:ext cx="3720667" cy="3163922"/>
          </a:xfrm>
        </p:spPr>
        <p:txBody>
          <a:bodyPr>
            <a:noAutofit/>
          </a:bodyPr>
          <a:lstStyle/>
          <a:p>
            <a:pPr>
              <a:spcAft>
                <a:spcPts val="600"/>
              </a:spcAft>
            </a:pPr>
            <a:r>
              <a:rPr lang="en-US" sz="1800" dirty="0">
                <a:solidFill>
                  <a:schemeClr val="bg1"/>
                </a:solidFill>
                <a:latin typeface="Georgia"/>
                <a:cs typeface="Georgia"/>
              </a:rPr>
              <a:t>Hundreds of diverse </a:t>
            </a:r>
            <a:r>
              <a:rPr lang="en-US" sz="1800" b="1" dirty="0">
                <a:solidFill>
                  <a:srgbClr val="E46C0A"/>
                </a:solidFill>
                <a:latin typeface="Georgia"/>
                <a:cs typeface="Georgia"/>
              </a:rPr>
              <a:t>microclimates</a:t>
            </a:r>
            <a:r>
              <a:rPr lang="en-US" sz="1800" dirty="0">
                <a:solidFill>
                  <a:schemeClr val="bg1"/>
                </a:solidFill>
                <a:latin typeface="Georgia"/>
                <a:cs typeface="Georgia"/>
              </a:rPr>
              <a:t> </a:t>
            </a:r>
          </a:p>
          <a:p>
            <a:pPr>
              <a:spcAft>
                <a:spcPts val="600"/>
              </a:spcAft>
            </a:pPr>
            <a:r>
              <a:rPr lang="en-US" sz="1800" dirty="0">
                <a:solidFill>
                  <a:schemeClr val="bg1"/>
                </a:solidFill>
                <a:latin typeface="Georgia"/>
                <a:cs typeface="Georgia"/>
              </a:rPr>
              <a:t>138 distinct AVAs </a:t>
            </a:r>
            <a:br>
              <a:rPr lang="en-US" sz="1800" dirty="0">
                <a:solidFill>
                  <a:schemeClr val="bg1"/>
                </a:solidFill>
                <a:latin typeface="Georgia"/>
                <a:cs typeface="Georgia"/>
              </a:rPr>
            </a:br>
            <a:r>
              <a:rPr lang="en-US" sz="1800" dirty="0">
                <a:solidFill>
                  <a:schemeClr val="bg1"/>
                </a:solidFill>
                <a:latin typeface="Georgia"/>
                <a:cs typeface="Georgia"/>
              </a:rPr>
              <a:t>(American Viticultural Areas)</a:t>
            </a:r>
          </a:p>
          <a:p>
            <a:pPr>
              <a:spcAft>
                <a:spcPts val="600"/>
              </a:spcAft>
              <a:buClr>
                <a:schemeClr val="bg1"/>
              </a:buClr>
            </a:pPr>
            <a:r>
              <a:rPr lang="en-US" sz="1800" b="1" dirty="0">
                <a:solidFill>
                  <a:schemeClr val="accent6">
                    <a:lumMod val="75000"/>
                  </a:schemeClr>
                </a:solidFill>
                <a:latin typeface="Georgia"/>
                <a:cs typeface="Georgia"/>
              </a:rPr>
              <a:t>90%</a:t>
            </a:r>
            <a:r>
              <a:rPr lang="en-US" sz="1800" dirty="0">
                <a:solidFill>
                  <a:schemeClr val="bg1"/>
                </a:solidFill>
                <a:latin typeface="Georgia"/>
                <a:cs typeface="Georgia"/>
              </a:rPr>
              <a:t> of US wine </a:t>
            </a:r>
            <a:r>
              <a:rPr lang="en-US" sz="1800" b="1" dirty="0">
                <a:solidFill>
                  <a:srgbClr val="E46C0A"/>
                </a:solidFill>
                <a:latin typeface="Georgia"/>
                <a:cs typeface="Georgia"/>
              </a:rPr>
              <a:t>exports</a:t>
            </a:r>
            <a:r>
              <a:rPr lang="en-US" sz="1800" dirty="0">
                <a:solidFill>
                  <a:schemeClr val="bg1"/>
                </a:solidFill>
                <a:latin typeface="Georgia"/>
                <a:cs typeface="Georgia"/>
              </a:rPr>
              <a:t> come from California</a:t>
            </a:r>
          </a:p>
          <a:p>
            <a:r>
              <a:rPr lang="en-US" sz="1800" dirty="0">
                <a:solidFill>
                  <a:schemeClr val="bg1"/>
                </a:solidFill>
                <a:latin typeface="Georgia"/>
                <a:cs typeface="Georgia"/>
              </a:rPr>
              <a:t>California wines are sold in </a:t>
            </a:r>
            <a:r>
              <a:rPr lang="en-US" sz="1800" b="1" dirty="0">
                <a:solidFill>
                  <a:schemeClr val="accent6">
                    <a:lumMod val="75000"/>
                  </a:schemeClr>
                </a:solidFill>
                <a:latin typeface="Georgia"/>
                <a:cs typeface="Georgia"/>
              </a:rPr>
              <a:t>138 countries</a:t>
            </a:r>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4"/>
          <a:stretch>
            <a:fillRect/>
          </a:stretch>
        </p:blipFill>
        <p:spPr>
          <a:xfrm>
            <a:off x="334489" y="730918"/>
            <a:ext cx="6142990" cy="48006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6837" y="1657350"/>
            <a:ext cx="2978719" cy="4354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3223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4"/>
          <a:stretch>
            <a:fillRect/>
          </a:stretch>
        </p:blipFill>
        <p:spPr>
          <a:xfrm>
            <a:off x="334495" y="730918"/>
            <a:ext cx="6142977" cy="48005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7169" y="1462413"/>
            <a:ext cx="8445500" cy="4845050"/>
          </a:xfrm>
          <a:prstGeom prst="rect">
            <a:avLst/>
          </a:prstGeom>
        </p:spPr>
      </p:pic>
      <p:sp>
        <p:nvSpPr>
          <p:cNvPr id="8" name="Title 1"/>
          <p:cNvSpPr txBox="1">
            <a:spLocks/>
          </p:cNvSpPr>
          <p:nvPr/>
        </p:nvSpPr>
        <p:spPr>
          <a:xfrm>
            <a:off x="218614"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a:t>
            </a:r>
            <a:r>
              <a:rPr lang="en-US" sz="1600" b="1" noProof="0" dirty="0">
                <a:latin typeface="Georgia" pitchFamily="18" charset="0"/>
                <a:ea typeface="+mj-ea"/>
                <a:cs typeface="+mj-cs"/>
              </a:rPr>
              <a:t>GEOGRAPHY</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3260418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8" name="Picture 17" descr="DISCOVER-CALIFORNIA.png"/>
          <p:cNvPicPr>
            <a:picLocks noChangeAspect="1"/>
          </p:cNvPicPr>
          <p:nvPr/>
        </p:nvPicPr>
        <p:blipFill>
          <a:blip r:embed="rId4"/>
          <a:stretch>
            <a:fillRect/>
          </a:stretch>
        </p:blipFill>
        <p:spPr>
          <a:xfrm>
            <a:off x="334495" y="730918"/>
            <a:ext cx="6142977" cy="48005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7169" y="1451073"/>
            <a:ext cx="8445500" cy="4845050"/>
          </a:xfrm>
          <a:prstGeom prst="rect">
            <a:avLst/>
          </a:prstGeom>
        </p:spPr>
      </p:pic>
      <p:sp>
        <p:nvSpPr>
          <p:cNvPr id="11" name="TextBox 10"/>
          <p:cNvSpPr txBox="1"/>
          <p:nvPr/>
        </p:nvSpPr>
        <p:spPr>
          <a:xfrm>
            <a:off x="357168" y="5766533"/>
            <a:ext cx="8431231" cy="415498"/>
          </a:xfrm>
          <a:prstGeom prst="rect">
            <a:avLst/>
          </a:prstGeom>
          <a:noFill/>
        </p:spPr>
        <p:txBody>
          <a:bodyPr wrap="square" rtlCol="0">
            <a:spAutoFit/>
          </a:bodyPr>
          <a:lstStyle/>
          <a:p>
            <a:pPr algn="ctr"/>
            <a:r>
              <a:rPr lang="en-US" sz="2100" dirty="0">
                <a:solidFill>
                  <a:srgbClr val="FFFCDF"/>
                </a:solidFill>
                <a:latin typeface="Times"/>
                <a:cs typeface="Times"/>
              </a:rPr>
              <a:t>138 American Viticultural Areas (AVAs)</a:t>
            </a:r>
          </a:p>
        </p:txBody>
      </p:sp>
      <p:sp>
        <p:nvSpPr>
          <p:cNvPr id="8" name="Title 1"/>
          <p:cNvSpPr txBox="1">
            <a:spLocks/>
          </p:cNvSpPr>
          <p:nvPr/>
        </p:nvSpPr>
        <p:spPr>
          <a:xfrm>
            <a:off x="218614"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a:t>
            </a:r>
            <a:r>
              <a:rPr lang="en-US" sz="1600" b="1" dirty="0">
                <a:latin typeface="Georgia" pitchFamily="18" charset="0"/>
                <a:ea typeface="+mj-ea"/>
                <a:cs typeface="+mj-cs"/>
              </a:rPr>
              <a:t>GEOGRAPHY</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1467386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598" y="1500404"/>
            <a:ext cx="8483198" cy="3973709"/>
          </a:xfrm>
          <a:prstGeom prst="rect">
            <a:avLst/>
          </a:prstGeom>
        </p:spPr>
      </p:pic>
      <p:sp>
        <p:nvSpPr>
          <p:cNvPr id="3" name="Content Placeholder 2"/>
          <p:cNvSpPr>
            <a:spLocks noGrp="1"/>
          </p:cNvSpPr>
          <p:nvPr>
            <p:ph idx="4294967295"/>
          </p:nvPr>
        </p:nvSpPr>
        <p:spPr>
          <a:xfrm>
            <a:off x="3770023" y="5175336"/>
            <a:ext cx="4145401" cy="1367615"/>
          </a:xfrm>
        </p:spPr>
        <p:txBody>
          <a:bodyPr>
            <a:noAutofit/>
          </a:bodyPr>
          <a:lstStyle/>
          <a:p>
            <a:pPr marL="0" indent="0">
              <a:spcAft>
                <a:spcPts val="600"/>
              </a:spcAft>
              <a:buNone/>
            </a:pPr>
            <a:r>
              <a:rPr lang="en-US" sz="1600" b="1" dirty="0">
                <a:latin typeface="Times"/>
                <a:cs typeface="Times"/>
              </a:rPr>
              <a:t>Warm days, cool nights</a:t>
            </a:r>
          </a:p>
          <a:p>
            <a:pPr>
              <a:spcAft>
                <a:spcPts val="600"/>
              </a:spcAft>
            </a:pPr>
            <a:r>
              <a:rPr lang="en-US" sz="1600" dirty="0">
                <a:latin typeface="Times"/>
                <a:cs typeface="Times"/>
              </a:rPr>
              <a:t>Ideal conditions for </a:t>
            </a:r>
            <a:r>
              <a:rPr lang="en-US" sz="1600" dirty="0" err="1">
                <a:latin typeface="Times"/>
                <a:cs typeface="Times"/>
              </a:rPr>
              <a:t>winegrape</a:t>
            </a:r>
            <a:r>
              <a:rPr lang="en-US" sz="1600" dirty="0">
                <a:latin typeface="Times"/>
                <a:cs typeface="Times"/>
              </a:rPr>
              <a:t> growing</a:t>
            </a:r>
          </a:p>
          <a:p>
            <a:r>
              <a:rPr lang="en-US" sz="1600" dirty="0">
                <a:latin typeface="Times"/>
                <a:cs typeface="Times"/>
              </a:rPr>
              <a:t>Warm days ripen the grapes, cool nights regulate the fruit maturation</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2"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CLIMATE</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4086161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16620</TotalTime>
  <Words>3213</Words>
  <Application>Microsoft Macintosh PowerPoint</Application>
  <PresentationFormat>On-screen Show (4:3)</PresentationFormat>
  <Paragraphs>353</Paragraphs>
  <Slides>29</Slides>
  <Notes>29</Notes>
  <HiddenSlides>0</HiddenSlides>
  <MMClips>3</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Firefly Creative Company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 Discover Wines Deck - 2012</dc:title>
  <dc:creator>Steven David Martin &amp; PETE [stringfellow]</dc:creator>
  <cp:lastModifiedBy>Microsoft Office User</cp:lastModifiedBy>
  <cp:revision>405</cp:revision>
  <dcterms:created xsi:type="dcterms:W3CDTF">2012-09-11T22:53:29Z</dcterms:created>
  <dcterms:modified xsi:type="dcterms:W3CDTF">2019-01-07T21:00:01Z</dcterms:modified>
</cp:coreProperties>
</file>